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73" r:id="rId10"/>
    <p:sldId id="274" r:id="rId11"/>
    <p:sldId id="263" r:id="rId12"/>
    <p:sldId id="264" r:id="rId13"/>
    <p:sldId id="265" r:id="rId14"/>
    <p:sldId id="266" r:id="rId15"/>
    <p:sldId id="267" r:id="rId16"/>
    <p:sldId id="268" r:id="rId17"/>
    <p:sldId id="271" r:id="rId18"/>
    <p:sldId id="269" r:id="rId19"/>
    <p:sldId id="27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137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3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292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1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1678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96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80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091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1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9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726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53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10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12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57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5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74F29-A0A6-4752-AE21-08B9782035D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4847C7A-7012-4F23-858A-83CEE7525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51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35B59-BB82-7142-91F2-B0B7BA69B1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RPL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71D6EB-2AA5-7556-9BA2-78F17CACA2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By</a:t>
            </a:r>
          </a:p>
          <a:p>
            <a:r>
              <a:rPr lang="en-US" sz="5400" dirty="0"/>
              <a:t>Mathibidi</a:t>
            </a:r>
          </a:p>
        </p:txBody>
      </p:sp>
    </p:spTree>
    <p:extLst>
      <p:ext uri="{BB962C8B-B14F-4D97-AF65-F5344CB8AC3E}">
        <p14:creationId xmlns:p14="http://schemas.microsoft.com/office/powerpoint/2010/main" val="4146655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50129-5E88-C743-18A0-CE8D0E079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for RPL for Credit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D42DE-30EE-0833-3D15-898055370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Choose the programme you want to study</a:t>
            </a:r>
            <a:endParaRPr lang="en-US" dirty="0"/>
          </a:p>
          <a:p>
            <a:pPr lvl="0"/>
            <a:r>
              <a:rPr lang="en-GB" dirty="0"/>
              <a:t>Apply through the normal process</a:t>
            </a:r>
            <a:endParaRPr lang="en-US" dirty="0"/>
          </a:p>
          <a:p>
            <a:pPr lvl="0"/>
            <a:r>
              <a:rPr lang="en-GB" dirty="0"/>
              <a:t>Get admitted </a:t>
            </a:r>
            <a:endParaRPr lang="en-US" dirty="0"/>
          </a:p>
          <a:p>
            <a:pPr lvl="0"/>
            <a:r>
              <a:rPr lang="en-GB" dirty="0"/>
              <a:t>Download the RPL for credit form (RPL 02) and complete it</a:t>
            </a:r>
            <a:endParaRPr lang="en-US" dirty="0"/>
          </a:p>
          <a:p>
            <a:pPr lvl="0"/>
            <a:r>
              <a:rPr lang="en-GB" dirty="0"/>
              <a:t>Submit the form together with the admission letter and wait for the response.</a:t>
            </a:r>
            <a:endParaRPr lang="en-US" dirty="0"/>
          </a:p>
          <a:p>
            <a:pPr lvl="0"/>
            <a:r>
              <a:rPr lang="en-GB" dirty="0"/>
              <a:t>If you are found viable, you will be invited for assessment</a:t>
            </a:r>
            <a:endParaRPr lang="en-US" dirty="0"/>
          </a:p>
          <a:p>
            <a:pPr lvl="0"/>
            <a:r>
              <a:rPr lang="en-GB" dirty="0"/>
              <a:t>You will pay P605 for assessment and wait for the results</a:t>
            </a:r>
            <a:endParaRPr lang="en-US" dirty="0"/>
          </a:p>
          <a:p>
            <a:pPr lvl="0"/>
            <a:r>
              <a:rPr lang="en-GB" dirty="0"/>
              <a:t>If you are found competent, you will be exempted from doing those courses.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569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E8990-1937-0B9D-E1F3-B9FFE8502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RPL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CADA9-73FF-5062-CA4B-59A4A00B5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RPL assessment differs from the traditional assessment in that:</a:t>
            </a:r>
          </a:p>
          <a:p>
            <a:r>
              <a:rPr lang="en-US" sz="2400" dirty="0"/>
              <a:t>Traditional assessment focuses on what was taught in the classroom, measuring knowledge retention </a:t>
            </a:r>
          </a:p>
          <a:p>
            <a:pPr marL="0" indent="0">
              <a:buNone/>
            </a:pPr>
            <a:r>
              <a:rPr lang="en-US" sz="2400" b="1" dirty="0"/>
              <a:t>WHILE</a:t>
            </a:r>
            <a:r>
              <a:rPr lang="en-US" sz="2400" dirty="0"/>
              <a:t> RPL evaluates existing knowledge and skills however acquired.</a:t>
            </a:r>
          </a:p>
          <a:p>
            <a:r>
              <a:rPr lang="en-US" sz="2400" dirty="0"/>
              <a:t>RPL assessment is fast tracked as it skips attending classes </a:t>
            </a:r>
            <a:r>
              <a:rPr lang="en-US" sz="2400" b="1" dirty="0"/>
              <a:t>WHILE </a:t>
            </a:r>
            <a:r>
              <a:rPr lang="en-US" sz="2400" dirty="0"/>
              <a:t>traditional assessment takes months to years as one completes semester courses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48817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E9100-3D59-2F04-7B52-B22AF377E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RPL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A54A4-75B5-C3F3-B749-D6CE5DB33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000" dirty="0"/>
              <a:t>INFORMATION STAGE</a:t>
            </a:r>
          </a:p>
          <a:p>
            <a:pPr>
              <a:buFontTx/>
              <a:buChar char="-"/>
            </a:pPr>
            <a:r>
              <a:rPr lang="en-US" sz="2000" dirty="0"/>
              <a:t>Applicants find out about RPL opportunities and how the process works</a:t>
            </a:r>
          </a:p>
          <a:p>
            <a:pPr>
              <a:buFontTx/>
              <a:buChar char="-"/>
            </a:pPr>
            <a:r>
              <a:rPr lang="en-US" sz="2000" dirty="0"/>
              <a:t>Make regular visits to the website or BOU offices for information on RPL trainings, RPL recruitment and RPL assessments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- Applicants explore what they learnt from their experiences with a view to applying for RPL assessment. They identify and isolate what they know and can demonstrate and apply for assessment.</a:t>
            </a:r>
          </a:p>
        </p:txBody>
      </p:sp>
    </p:spTree>
    <p:extLst>
      <p:ext uri="{BB962C8B-B14F-4D97-AF65-F5344CB8AC3E}">
        <p14:creationId xmlns:p14="http://schemas.microsoft.com/office/powerpoint/2010/main" val="3860104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063D7-2862-B675-B39F-7DD507C3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RPL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05535-94E4-5D31-4B06-EA1EFEFC5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sz="2000" dirty="0"/>
              <a:t>IDENTIFICATION</a:t>
            </a:r>
          </a:p>
          <a:p>
            <a:pPr marL="0" indent="0">
              <a:buNone/>
            </a:pPr>
            <a:r>
              <a:rPr lang="en-US" sz="2000" dirty="0"/>
              <a:t>- Applicants explore what they learnt from their experiences with a view to applying for RPL assessment. </a:t>
            </a:r>
          </a:p>
          <a:p>
            <a:pPr marL="0" indent="0">
              <a:buNone/>
            </a:pPr>
            <a:r>
              <a:rPr lang="en-US" sz="2000" dirty="0"/>
              <a:t>-They identify and isolate what they know and can demonstrate and apply for assessment.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3. DOCUMENTATION</a:t>
            </a:r>
          </a:p>
          <a:p>
            <a:pPr marL="0" indent="0">
              <a:buNone/>
            </a:pPr>
            <a:r>
              <a:rPr lang="en-US" sz="2000" dirty="0"/>
              <a:t>Applicants make reflections and gather the relevant information and package it appropriately such as in CV and job description to support their application.</a:t>
            </a:r>
          </a:p>
        </p:txBody>
      </p:sp>
    </p:spTree>
    <p:extLst>
      <p:ext uri="{BB962C8B-B14F-4D97-AF65-F5344CB8AC3E}">
        <p14:creationId xmlns:p14="http://schemas.microsoft.com/office/powerpoint/2010/main" val="3939082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6323F-F54F-7719-367D-C8D3EC4EC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RPL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BD29D-CD05-C352-4AD8-04C41B079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Be sufficient in packaging your CV</a:t>
            </a:r>
          </a:p>
          <a:p>
            <a:r>
              <a:rPr lang="en-US" sz="2000" dirty="0"/>
              <a:t>Specify what is relevant to the knowledge you claim to have acquired</a:t>
            </a:r>
          </a:p>
          <a:p>
            <a:r>
              <a:rPr lang="en-US" sz="2000" dirty="0"/>
              <a:t>For example, if you run a small bakery applying for RPL assessment for Diploma in Business Management,</a:t>
            </a:r>
          </a:p>
          <a:p>
            <a:r>
              <a:rPr lang="en-US" sz="2000" dirty="0"/>
              <a:t>You might be enlightened on preparing budgets, purchasing, pricing products, handling cash, basic bookkeeping</a:t>
            </a:r>
          </a:p>
          <a:p>
            <a:r>
              <a:rPr lang="en-US" sz="2000" dirty="0"/>
              <a:t>Package that knowledge nicely ready for documenting what you know</a:t>
            </a:r>
          </a:p>
        </p:txBody>
      </p:sp>
    </p:spTree>
    <p:extLst>
      <p:ext uri="{BB962C8B-B14F-4D97-AF65-F5344CB8AC3E}">
        <p14:creationId xmlns:p14="http://schemas.microsoft.com/office/powerpoint/2010/main" val="3283593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557C5-787E-5A93-1B2B-D91C02C89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RPL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52514-8F5A-DCEB-34D2-3A539076F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4</a:t>
            </a:r>
            <a:r>
              <a:rPr lang="en-US" sz="2800" dirty="0"/>
              <a:t>. Assessment</a:t>
            </a:r>
          </a:p>
          <a:p>
            <a:pPr>
              <a:buFontTx/>
              <a:buChar char="-"/>
            </a:pPr>
            <a:r>
              <a:rPr lang="en-US" sz="2800" dirty="0"/>
              <a:t>The application is assessed by BQA accredited subject experts. A range of assessment methods can be used, including, but not limited to challenge exams, essays or portfolio of evidence</a:t>
            </a:r>
          </a:p>
          <a:p>
            <a:pPr>
              <a:buFontTx/>
              <a:buChar char="-"/>
            </a:pPr>
            <a:r>
              <a:rPr lang="en-GB" sz="2800" dirty="0"/>
              <a:t>A portfolio is a folder or file containing evidence of the relevant knowledge that you have gained through work and life experience.</a:t>
            </a:r>
            <a:endParaRPr lang="en-US" sz="2800" dirty="0"/>
          </a:p>
          <a:p>
            <a:pPr>
              <a:buFontTx/>
              <a:buChar char="-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870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B552F-1657-6AEF-B451-E839ABF3B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RPL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D1DE3-E24F-6D28-E860-F9790A721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</a:t>
            </a:r>
            <a:r>
              <a:rPr lang="en-US" sz="3200" dirty="0"/>
              <a:t>. Certification: </a:t>
            </a:r>
          </a:p>
          <a:p>
            <a:pPr>
              <a:buFontTx/>
              <a:buChar char="-"/>
            </a:pPr>
            <a:r>
              <a:rPr lang="en-US" sz="3200" dirty="0"/>
              <a:t>You will not get into an institution, get assessed for prior knowledge for the entire </a:t>
            </a:r>
            <a:r>
              <a:rPr lang="en-US" sz="3200" dirty="0" err="1"/>
              <a:t>programme</a:t>
            </a:r>
            <a:r>
              <a:rPr lang="en-US" sz="3200" dirty="0"/>
              <a:t> and get a certificate.</a:t>
            </a:r>
          </a:p>
          <a:p>
            <a:pPr>
              <a:buFontTx/>
              <a:buChar char="-"/>
            </a:pPr>
            <a:r>
              <a:rPr lang="en-US" sz="3200" dirty="0"/>
              <a:t>You need to do a larger chunk of the work with the institution for you to get a certificate.</a:t>
            </a:r>
          </a:p>
        </p:txBody>
      </p:sp>
    </p:spTree>
    <p:extLst>
      <p:ext uri="{BB962C8B-B14F-4D97-AF65-F5344CB8AC3E}">
        <p14:creationId xmlns:p14="http://schemas.microsoft.com/office/powerpoint/2010/main" val="2840175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1DB89-744C-15D3-477F-6D378E2D9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0FF75-A57D-3C19-C417-44093331B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Applications in BOU are done online through the system</a:t>
            </a:r>
          </a:p>
          <a:p>
            <a:r>
              <a:rPr lang="en-US" dirty="0"/>
              <a:t>Applications for RPL assessment through the system is still work in progress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588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3C445-A6FD-EDFA-0B43-CF02C20A0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RPL process cycle in BOU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36854-ACB1-2292-9CD4-ACD67C069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/>
              <a:t>September - January ===</a:t>
            </a:r>
            <a:r>
              <a:rPr lang="en-US" sz="2400" dirty="0">
                <a:sym typeface="Wingdings" panose="05000000000000000000" pitchFamily="2" charset="2"/>
              </a:rPr>
              <a:t> </a:t>
            </a:r>
            <a:r>
              <a:rPr lang="en-US" sz="2400" dirty="0"/>
              <a:t>Advert for RPL for access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February - April ==</a:t>
            </a:r>
            <a:r>
              <a:rPr lang="en-US" sz="2400" dirty="0">
                <a:sym typeface="Wingdings" panose="05000000000000000000" pitchFamily="2" charset="2"/>
              </a:rPr>
              <a:t></a:t>
            </a:r>
            <a:r>
              <a:rPr lang="en-US" sz="2400" dirty="0"/>
              <a:t>Assessment for Access </a:t>
            </a:r>
          </a:p>
          <a:p>
            <a:pPr marL="0" indent="0">
              <a:buNone/>
            </a:pPr>
            <a:r>
              <a:rPr lang="en-US" sz="2400" dirty="0"/>
              <a:t>                                Assessment for credit takes place every</a:t>
            </a:r>
          </a:p>
          <a:p>
            <a:pPr marL="0" indent="0">
              <a:buNone/>
            </a:pPr>
            <a:r>
              <a:rPr lang="en-US" sz="2400" dirty="0"/>
              <a:t>                               Semester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May -June =====</a:t>
            </a:r>
            <a:r>
              <a:rPr lang="en-US" sz="2400" dirty="0">
                <a:sym typeface="Wingdings" panose="05000000000000000000" pitchFamily="2" charset="2"/>
              </a:rPr>
              <a:t></a:t>
            </a:r>
            <a:r>
              <a:rPr lang="en-US" sz="2400" dirty="0"/>
              <a:t>Admission and registration of those who were</a:t>
            </a:r>
          </a:p>
          <a:p>
            <a:pPr marL="0" indent="0">
              <a:buNone/>
            </a:pPr>
            <a:r>
              <a:rPr lang="en-US" sz="2400" dirty="0"/>
              <a:t>                             found competent</a:t>
            </a:r>
          </a:p>
        </p:txBody>
      </p:sp>
    </p:spTree>
    <p:extLst>
      <p:ext uri="{BB962C8B-B14F-4D97-AF65-F5344CB8AC3E}">
        <p14:creationId xmlns:p14="http://schemas.microsoft.com/office/powerpoint/2010/main" val="3326132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D0E40-0E32-0554-F162-527631D6B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RPL process Cycle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BD864-4D34-335D-C704-89213EE8B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June-July=====</a:t>
            </a:r>
            <a:r>
              <a:rPr lang="en-US" sz="2000" dirty="0">
                <a:sym typeface="Wingdings" panose="05000000000000000000" pitchFamily="2" charset="2"/>
              </a:rPr>
              <a:t></a:t>
            </a:r>
            <a:r>
              <a:rPr lang="en-US" sz="2000" dirty="0"/>
              <a:t> Advert on RPL information sessions is shared on</a:t>
            </a:r>
          </a:p>
          <a:p>
            <a:pPr marL="0" indent="0">
              <a:buNone/>
            </a:pPr>
            <a:r>
              <a:rPr lang="en-US" sz="2000" dirty="0"/>
              <a:t>                                      institution’s media platforms </a:t>
            </a:r>
          </a:p>
          <a:p>
            <a:pPr marL="0" indent="0">
              <a:buNone/>
            </a:pPr>
            <a:r>
              <a:rPr lang="en-US" sz="2000" dirty="0"/>
              <a:t>                                      RPL inquiry by students and prospects.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August==========</a:t>
            </a:r>
            <a:r>
              <a:rPr lang="en-US" sz="2000" dirty="0">
                <a:sym typeface="Wingdings" panose="05000000000000000000" pitchFamily="2" charset="2"/>
              </a:rPr>
              <a:t></a:t>
            </a:r>
            <a:r>
              <a:rPr lang="en-US" sz="2000" dirty="0"/>
              <a:t> RPL training for identified group</a:t>
            </a:r>
          </a:p>
          <a:p>
            <a:pPr marL="0" indent="0">
              <a:buNone/>
            </a:pPr>
            <a:r>
              <a:rPr lang="en-US" sz="2000" dirty="0"/>
              <a:t>                                 Delivery of  Portfolio Development Course</a:t>
            </a:r>
          </a:p>
        </p:txBody>
      </p:sp>
    </p:spTree>
    <p:extLst>
      <p:ext uri="{BB962C8B-B14F-4D97-AF65-F5344CB8AC3E}">
        <p14:creationId xmlns:p14="http://schemas.microsoft.com/office/powerpoint/2010/main" val="1474030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DA46C-425A-5EB9-A722-7BEAA91D6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What is RPL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25895-3924-EE3D-E099-8C539589F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>
                <a:latin typeface="Bookman Old Style" panose="02050604050505020204" pitchFamily="18" charset="0"/>
              </a:rPr>
              <a:t>Recognition of Prior Learning (RPL) is a process through which prior learning is formally valued.</a:t>
            </a:r>
          </a:p>
          <a:p>
            <a:r>
              <a:rPr lang="en-US" sz="3600" dirty="0">
                <a:latin typeface="Bookman Old Style" panose="02050604050505020204" pitchFamily="18" charset="0"/>
              </a:rPr>
              <a:t>It is a process that evaluates the skills and knowledge gained through work and life experience</a:t>
            </a:r>
          </a:p>
          <a:p>
            <a:r>
              <a:rPr lang="en-US" sz="3600" dirty="0">
                <a:latin typeface="Bookman Old Style" panose="02050604050505020204" pitchFamily="18" charset="0"/>
              </a:rPr>
              <a:t> The formal, informal or non-formal learning can be assessed and </a:t>
            </a:r>
            <a:r>
              <a:rPr lang="en-US" sz="3600" dirty="0" err="1">
                <a:latin typeface="Bookman Old Style" panose="02050604050505020204" pitchFamily="18" charset="0"/>
              </a:rPr>
              <a:t>recognised</a:t>
            </a:r>
            <a:r>
              <a:rPr lang="en-US" sz="3600" dirty="0">
                <a:latin typeface="Bookman Old Style" panose="02050604050505020204" pitchFamily="18" charset="0"/>
              </a:rPr>
              <a:t> by a higher education institution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8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BE782-3A8A-1122-218C-28522E23E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C804F-80B5-8A43-AE90-5F68414A4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>
                <a:latin typeface="Bookman Old Style" panose="02050604050505020204" pitchFamily="18" charset="0"/>
              </a:rPr>
              <a:t>This is irrespective of how they acquired them. It is called prior learning because it is what one brings before they get taught in the classroom</a:t>
            </a:r>
          </a:p>
          <a:p>
            <a:r>
              <a:rPr lang="en-US" sz="3600" dirty="0">
                <a:latin typeface="Bookman Old Style" panose="02050604050505020204" pitchFamily="18" charset="0"/>
              </a:rPr>
              <a:t>This means the acknowledgement of the work one has done, knowledge they bring and the skills they have that can count towards a qualification.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970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F9B53-FF0E-E168-211C-A2E77040A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CD17F-4BDB-7B01-FB46-AE3A5DF7E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4000" dirty="0">
                <a:latin typeface="Bookman Old Style" panose="02050604050505020204" pitchFamily="18" charset="0"/>
              </a:rPr>
              <a:t>RPL for access</a:t>
            </a:r>
          </a:p>
          <a:p>
            <a:pPr>
              <a:buFontTx/>
              <a:buChar char="-"/>
            </a:pPr>
            <a:r>
              <a:rPr lang="en-US" sz="4000" dirty="0">
                <a:latin typeface="Bookman Old Style" panose="02050604050505020204" pitchFamily="18" charset="0"/>
              </a:rPr>
              <a:t>Gain entrance into a </a:t>
            </a:r>
            <a:r>
              <a:rPr lang="en-US" sz="4000" dirty="0" err="1">
                <a:latin typeface="Bookman Old Style" panose="02050604050505020204" pitchFamily="18" charset="0"/>
              </a:rPr>
              <a:t>programme</a:t>
            </a:r>
            <a:r>
              <a:rPr lang="en-US" sz="4000" dirty="0">
                <a:latin typeface="Bookman Old Style" panose="02050604050505020204" pitchFamily="18" charset="0"/>
              </a:rPr>
              <a:t> that they do not have academic qualifications for</a:t>
            </a:r>
          </a:p>
          <a:p>
            <a:pPr>
              <a:buFontTx/>
              <a:buChar char="-"/>
            </a:pPr>
            <a:r>
              <a:rPr lang="en-US" sz="4000" dirty="0">
                <a:latin typeface="Bookman Old Style" panose="02050604050505020204" pitchFamily="18" charset="0"/>
              </a:rPr>
              <a:t>This is for prospective students-Individuals with significant work and life experiences who may not have standard academic entry requirements for a </a:t>
            </a:r>
            <a:r>
              <a:rPr lang="en-US" sz="4000" dirty="0" err="1">
                <a:latin typeface="Bookman Old Style" panose="02050604050505020204" pitchFamily="18" charset="0"/>
              </a:rPr>
              <a:t>programme</a:t>
            </a:r>
            <a:r>
              <a:rPr lang="en-US" sz="4000" dirty="0">
                <a:latin typeface="Bookman Old Style" panose="02050604050505020204" pitchFamily="18" charset="0"/>
              </a:rPr>
              <a:t> of their choice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057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547CC-1D85-A3E8-57E2-E872B3F55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7E08C-707F-0905-A17F-81AC41DF7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4000" dirty="0">
                <a:latin typeface="Bookman Old Style" panose="02050604050505020204" pitchFamily="18" charset="0"/>
              </a:rPr>
              <a:t>By making claim that they have acquired knowledge, they invite to be assessed against the learning outcomes of that </a:t>
            </a:r>
            <a:r>
              <a:rPr lang="en-US" sz="4000" dirty="0" err="1">
                <a:latin typeface="Bookman Old Style" panose="02050604050505020204" pitchFamily="18" charset="0"/>
              </a:rPr>
              <a:t>programme</a:t>
            </a:r>
            <a:endParaRPr lang="en-US" sz="4000" dirty="0">
              <a:latin typeface="Bookman Old Style" panose="02050604050505020204" pitchFamily="18" charset="0"/>
            </a:endParaRPr>
          </a:p>
          <a:p>
            <a:r>
              <a:rPr lang="en-US" sz="4000" dirty="0">
                <a:latin typeface="Bookman Old Style" panose="02050604050505020204" pitchFamily="18" charset="0"/>
              </a:rPr>
              <a:t>The shows it is not the years of experience that counts but rather the learning that took place that counts</a:t>
            </a:r>
          </a:p>
          <a:p>
            <a:r>
              <a:rPr lang="en-US" sz="4000" dirty="0">
                <a:latin typeface="Bookman Old Style" panose="02050604050505020204" pitchFamily="18" charset="0"/>
              </a:rPr>
              <a:t>Such learning is confirmed by assessment.</a:t>
            </a:r>
          </a:p>
        </p:txBody>
      </p:sp>
    </p:spTree>
    <p:extLst>
      <p:ext uri="{BB962C8B-B14F-4D97-AF65-F5344CB8AC3E}">
        <p14:creationId xmlns:p14="http://schemas.microsoft.com/office/powerpoint/2010/main" val="2573240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F58DD-61E4-B2F7-541B-93CA89747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E5AAC-3300-AAD2-9386-74B87D36DA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>
                <a:latin typeface="Bookman Old Style" panose="02050604050505020204" pitchFamily="18" charset="0"/>
              </a:rPr>
              <a:t>RPL for Credit</a:t>
            </a:r>
          </a:p>
          <a:p>
            <a:pPr marL="0" indent="0">
              <a:buNone/>
            </a:pPr>
            <a:r>
              <a:rPr lang="en-US" sz="2800" dirty="0">
                <a:latin typeface="Bookman Old Style" panose="02050604050505020204" pitchFamily="18" charset="0"/>
              </a:rPr>
              <a:t>-This is for current students; students enrolled with BOU who feel they already have the knowledge of the content of certain courses due to their past job experiences and/or other ways.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They will also get assessed against the learning outcomes of those courses.</a:t>
            </a:r>
          </a:p>
          <a:p>
            <a:r>
              <a:rPr lang="en-US" sz="2800" dirty="0">
                <a:latin typeface="Bookman Old Style" panose="02050604050505020204" pitchFamily="18" charset="0"/>
              </a:rPr>
              <a:t>If they are found competent, they will be exempted from doing the course and the transcript will reflect as exempted for that course.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77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40EAF-F231-8B19-BAEE-D112FED71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RPL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53144-026C-C538-5668-9849AC579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latin typeface="Bookman Old Style" panose="02050604050505020204" pitchFamily="18" charset="0"/>
              </a:rPr>
              <a:t>The candidates get assessed as the school shall decide.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The assessments are done by BQA accredited Assessors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The methods of assessments can be:</a:t>
            </a:r>
          </a:p>
          <a:p>
            <a:pPr marL="0" indent="0">
              <a:buNone/>
            </a:pPr>
            <a:r>
              <a:rPr lang="en-US" sz="2000" dirty="0">
                <a:latin typeface="Bookman Old Style" panose="02050604050505020204" pitchFamily="18" charset="0"/>
              </a:rPr>
              <a:t>   - a challenge exam</a:t>
            </a:r>
          </a:p>
          <a:p>
            <a:pPr marL="0" indent="0">
              <a:buNone/>
            </a:pPr>
            <a:r>
              <a:rPr lang="en-US" sz="2000" dirty="0">
                <a:latin typeface="Bookman Old Style" panose="02050604050505020204" pitchFamily="18" charset="0"/>
              </a:rPr>
              <a:t>   - Interview</a:t>
            </a:r>
          </a:p>
          <a:p>
            <a:pPr marL="0" indent="0">
              <a:buNone/>
            </a:pPr>
            <a:r>
              <a:rPr lang="en-US" sz="2000" dirty="0">
                <a:latin typeface="Bookman Old Style" panose="02050604050505020204" pitchFamily="18" charset="0"/>
              </a:rPr>
              <a:t>  -Workplace observations</a:t>
            </a:r>
          </a:p>
          <a:p>
            <a:pPr marL="0" indent="0">
              <a:buNone/>
            </a:pPr>
            <a:r>
              <a:rPr lang="en-US" sz="2000" dirty="0">
                <a:latin typeface="Bookman Old Style" panose="02050604050505020204" pitchFamily="18" charset="0"/>
              </a:rPr>
              <a:t> - Portfolio of evidence</a:t>
            </a:r>
          </a:p>
          <a:p>
            <a:pPr marL="0" indent="0">
              <a:buNone/>
            </a:pPr>
            <a:r>
              <a:rPr lang="en-US" sz="2000" dirty="0">
                <a:latin typeface="Bookman Old Style" panose="02050604050505020204" pitchFamily="18" charset="0"/>
              </a:rPr>
              <a:t> - or combination of some of the assessments mentioned.</a:t>
            </a:r>
          </a:p>
        </p:txBody>
      </p:sp>
    </p:spTree>
    <p:extLst>
      <p:ext uri="{BB962C8B-B14F-4D97-AF65-F5344CB8AC3E}">
        <p14:creationId xmlns:p14="http://schemas.microsoft.com/office/powerpoint/2010/main" val="1876902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5DFE6-56EF-5A2D-CF9F-AF7F9FC26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RPL Appeals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00E97-8F1F-F2A6-A74D-62F216B13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endParaRPr lang="en-US" sz="1400" dirty="0"/>
          </a:p>
          <a:p>
            <a:r>
              <a:rPr lang="en-US" dirty="0"/>
              <a:t>An appeal can be lodged where there is a feeling that the RPL process was unfair or the policy was not followed.</a:t>
            </a:r>
          </a:p>
          <a:p>
            <a:r>
              <a:rPr lang="en-US" dirty="0"/>
              <a:t> Challenging the Assessor ‘s professional judgement is discouraged.</a:t>
            </a:r>
          </a:p>
          <a:p>
            <a:r>
              <a:rPr lang="en-US" dirty="0"/>
              <a:t> Appeal should be done within 10 working days after the release of the results. The appeal must set grounds for the appeal. </a:t>
            </a:r>
          </a:p>
          <a:p>
            <a:r>
              <a:rPr lang="en-US" dirty="0"/>
              <a:t>It will be attended by a different Assessor who is a subject expert from the School and two other members from the RPL Assessment Panel. </a:t>
            </a:r>
          </a:p>
          <a:p>
            <a:r>
              <a:rPr lang="en-US" dirty="0"/>
              <a:t>The appeal procedure will start with the RPL office where the appellant completes the Appeals form. </a:t>
            </a:r>
          </a:p>
          <a:p>
            <a:endParaRPr lang="en-US" dirty="0"/>
          </a:p>
          <a:p>
            <a:r>
              <a:rPr lang="en-US" dirty="0"/>
              <a:t>The appeal will come with an appeals fee of P330 which maybe be refundable if the candidate was found competent</a:t>
            </a:r>
          </a:p>
        </p:txBody>
      </p:sp>
    </p:spTree>
    <p:extLst>
      <p:ext uri="{BB962C8B-B14F-4D97-AF65-F5344CB8AC3E}">
        <p14:creationId xmlns:p14="http://schemas.microsoft.com/office/powerpoint/2010/main" val="1620565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B41D6-2361-FBDF-1276-925CCABFF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2F475-F18E-BCFC-2F65-CF5787D53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2"/>
            <a:r>
              <a:rPr lang="en-GB" sz="4000" dirty="0"/>
              <a:t>When there is an advert for RPL assessments, (Check website, Facebook page)</a:t>
            </a:r>
            <a:endParaRPr lang="en-US" sz="4000" dirty="0"/>
          </a:p>
          <a:p>
            <a:pPr lvl="2"/>
            <a:r>
              <a:rPr lang="en-GB" sz="4000" dirty="0"/>
              <a:t>Identify the program you are interested in.</a:t>
            </a:r>
            <a:endParaRPr lang="en-US" sz="4000" dirty="0"/>
          </a:p>
          <a:p>
            <a:pPr lvl="2"/>
            <a:r>
              <a:rPr lang="en-GB" sz="4000" dirty="0"/>
              <a:t>Isolate the relevant learning you obtained from work experience or community</a:t>
            </a:r>
            <a:endParaRPr lang="en-US" sz="4000" dirty="0"/>
          </a:p>
          <a:p>
            <a:pPr lvl="2"/>
            <a:r>
              <a:rPr lang="en-GB" sz="4000" dirty="0"/>
              <a:t>Visit the RPL officer in HQ or Tertiary Manager in your Region if you need more information</a:t>
            </a:r>
            <a:endParaRPr lang="en-US" sz="4000" dirty="0"/>
          </a:p>
          <a:p>
            <a:pPr lvl="2"/>
            <a:r>
              <a:rPr lang="en-GB" sz="4000" dirty="0"/>
              <a:t>Download RPL for Access form (RPL 01) from the website, complete the form and submit. </a:t>
            </a:r>
            <a:endParaRPr lang="en-US" sz="4000" dirty="0"/>
          </a:p>
          <a:p>
            <a:pPr lvl="2"/>
            <a:r>
              <a:rPr lang="en-GB" sz="4000" dirty="0"/>
              <a:t>If you are found viable for RPL assessment, you will be invited for Portfolio development workshop or may take  any assessment method deemed fit for you. </a:t>
            </a:r>
            <a:endParaRPr lang="en-US" sz="4000" dirty="0"/>
          </a:p>
          <a:p>
            <a:pPr lvl="2"/>
            <a:r>
              <a:rPr lang="en-GB" sz="4000" dirty="0"/>
              <a:t>You will then pay for assessment and submit your portfolio where applicable.</a:t>
            </a:r>
          </a:p>
          <a:p>
            <a:pPr lvl="2"/>
            <a:r>
              <a:rPr lang="en-GB" sz="4000" dirty="0"/>
              <a:t>The assessment costs P605.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69591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749</TotalTime>
  <Words>1158</Words>
  <Application>Microsoft Office PowerPoint</Application>
  <PresentationFormat>Widescreen</PresentationFormat>
  <Paragraphs>110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Bookman Old Style</vt:lpstr>
      <vt:lpstr>Trebuchet MS</vt:lpstr>
      <vt:lpstr>Wingdings</vt:lpstr>
      <vt:lpstr>Wingdings 3</vt:lpstr>
      <vt:lpstr>Facet</vt:lpstr>
      <vt:lpstr>RPL Process</vt:lpstr>
      <vt:lpstr>What is RPL</vt:lpstr>
      <vt:lpstr>What is RPL</vt:lpstr>
      <vt:lpstr>Types of RPL</vt:lpstr>
      <vt:lpstr>Types of RPL</vt:lpstr>
      <vt:lpstr>Types of RPL</vt:lpstr>
      <vt:lpstr>RPL assessment</vt:lpstr>
      <vt:lpstr>RPL Appeals</vt:lpstr>
      <vt:lpstr>How to Apply</vt:lpstr>
      <vt:lpstr>Applying for RPL for Credit</vt:lpstr>
      <vt:lpstr>RPL assessment</vt:lpstr>
      <vt:lpstr>The RPL Process</vt:lpstr>
      <vt:lpstr>The RPL Process</vt:lpstr>
      <vt:lpstr>The RPL Process</vt:lpstr>
      <vt:lpstr>The RPL process</vt:lpstr>
      <vt:lpstr>The RPL Process</vt:lpstr>
      <vt:lpstr>How to apply</vt:lpstr>
      <vt:lpstr>RPL process cycle in BOU</vt:lpstr>
      <vt:lpstr>RPL process Cycle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Mathibidi Katametso</dc:creator>
  <cp:lastModifiedBy>Mathibidi Katametso</cp:lastModifiedBy>
  <cp:revision>14</cp:revision>
  <dcterms:created xsi:type="dcterms:W3CDTF">2026-06-22T08:17:44Z</dcterms:created>
  <dcterms:modified xsi:type="dcterms:W3CDTF">2026-08-20T09:23:56Z</dcterms:modified>
</cp:coreProperties>
</file>