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60" r:id="rId4"/>
    <p:sldId id="274" r:id="rId5"/>
    <p:sldId id="275" r:id="rId6"/>
    <p:sldId id="258" r:id="rId7"/>
    <p:sldId id="259" r:id="rId8"/>
    <p:sldId id="272" r:id="rId9"/>
    <p:sldId id="271" r:id="rId10"/>
    <p:sldId id="273" r:id="rId11"/>
    <p:sldId id="27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043541-7157-41D7-899F-6CA444BF474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C0303C0-2952-4398-BC43-9401C4FFB5A1}">
      <dgm:prSet/>
      <dgm:spPr/>
      <dgm:t>
        <a:bodyPr/>
        <a:lstStyle/>
        <a:p>
          <a:pPr>
            <a:defRPr cap="all"/>
          </a:pPr>
          <a:r>
            <a:rPr lang="en-US"/>
            <a:t>One is given a waiver to do a certain course (s) based on formal learning</a:t>
          </a:r>
        </a:p>
      </dgm:t>
    </dgm:pt>
    <dgm:pt modelId="{00B29F1A-3121-4409-8084-BA00522FA9A5}" type="parTrans" cxnId="{35D872AB-0FA7-43EE-B65C-7E422C6DD4F1}">
      <dgm:prSet/>
      <dgm:spPr/>
      <dgm:t>
        <a:bodyPr/>
        <a:lstStyle/>
        <a:p>
          <a:endParaRPr lang="en-US"/>
        </a:p>
      </dgm:t>
    </dgm:pt>
    <dgm:pt modelId="{3312B906-2F61-49DD-97E2-54395EB9CCAD}" type="sibTrans" cxnId="{35D872AB-0FA7-43EE-B65C-7E422C6DD4F1}">
      <dgm:prSet/>
      <dgm:spPr/>
      <dgm:t>
        <a:bodyPr/>
        <a:lstStyle/>
        <a:p>
          <a:endParaRPr lang="en-US"/>
        </a:p>
      </dgm:t>
    </dgm:pt>
    <dgm:pt modelId="{247B902B-9246-4C87-BF18-D8A8EE0F0C33}">
      <dgm:prSet/>
      <dgm:spPr/>
      <dgm:t>
        <a:bodyPr/>
        <a:lstStyle/>
        <a:p>
          <a:pPr>
            <a:defRPr cap="all"/>
          </a:pPr>
          <a:r>
            <a:rPr lang="en-US"/>
            <a:t>You will need to exhibit evidence of your learning through certificates and transcripts</a:t>
          </a:r>
        </a:p>
      </dgm:t>
    </dgm:pt>
    <dgm:pt modelId="{BF1AD34F-DE4D-4646-965D-ACF9522E0534}" type="parTrans" cxnId="{BBCCADA9-E5DE-4DB8-B2DC-E2F2FF9F2B7F}">
      <dgm:prSet/>
      <dgm:spPr/>
      <dgm:t>
        <a:bodyPr/>
        <a:lstStyle/>
        <a:p>
          <a:endParaRPr lang="en-US"/>
        </a:p>
      </dgm:t>
    </dgm:pt>
    <dgm:pt modelId="{FBBEE348-64E6-4F43-A9F1-3A2B0A26A2B8}" type="sibTrans" cxnId="{BBCCADA9-E5DE-4DB8-B2DC-E2F2FF9F2B7F}">
      <dgm:prSet/>
      <dgm:spPr/>
      <dgm:t>
        <a:bodyPr/>
        <a:lstStyle/>
        <a:p>
          <a:endParaRPr lang="en-US"/>
        </a:p>
      </dgm:t>
    </dgm:pt>
    <dgm:pt modelId="{8BE87162-142A-4ABB-89B1-5DAF41BD9474}">
      <dgm:prSet/>
      <dgm:spPr/>
      <dgm:t>
        <a:bodyPr/>
        <a:lstStyle/>
        <a:p>
          <a:pPr>
            <a:defRPr cap="all"/>
          </a:pPr>
          <a:r>
            <a:rPr lang="en-US"/>
            <a:t>You will not need to go through repetitive learning if the course (s) (or the equivalent) in the current programme was covered in the previous qualification. </a:t>
          </a:r>
        </a:p>
      </dgm:t>
    </dgm:pt>
    <dgm:pt modelId="{272EF1CF-A136-46CB-85DA-05C251D99EB5}" type="parTrans" cxnId="{8BC1F088-EEC1-449A-B82F-D29478FA0190}">
      <dgm:prSet/>
      <dgm:spPr/>
      <dgm:t>
        <a:bodyPr/>
        <a:lstStyle/>
        <a:p>
          <a:endParaRPr lang="en-US"/>
        </a:p>
      </dgm:t>
    </dgm:pt>
    <dgm:pt modelId="{933D7339-BCE5-4F49-B44F-002D831F29F3}" type="sibTrans" cxnId="{8BC1F088-EEC1-449A-B82F-D29478FA0190}">
      <dgm:prSet/>
      <dgm:spPr/>
      <dgm:t>
        <a:bodyPr/>
        <a:lstStyle/>
        <a:p>
          <a:endParaRPr lang="en-US"/>
        </a:p>
      </dgm:t>
    </dgm:pt>
    <dgm:pt modelId="{40E40E1E-5F4A-4B45-9F34-5E79EB3D0136}">
      <dgm:prSet/>
      <dgm:spPr/>
      <dgm:t>
        <a:bodyPr/>
        <a:lstStyle/>
        <a:p>
          <a:pPr>
            <a:defRPr cap="all"/>
          </a:pPr>
          <a:r>
            <a:rPr lang="en-US"/>
            <a:t>However, at most 40% can be exempted, the rest of the 60% you do with the institution.</a:t>
          </a:r>
        </a:p>
      </dgm:t>
    </dgm:pt>
    <dgm:pt modelId="{A2529EB3-FC9F-4DDD-9CD8-B413B26BE5DA}" type="parTrans" cxnId="{AAE7C8F9-7709-4F04-BDA2-41468C35A09F}">
      <dgm:prSet/>
      <dgm:spPr/>
      <dgm:t>
        <a:bodyPr/>
        <a:lstStyle/>
        <a:p>
          <a:endParaRPr lang="en-US"/>
        </a:p>
      </dgm:t>
    </dgm:pt>
    <dgm:pt modelId="{2C8481CE-FC6C-4022-986B-8998D22D52FF}" type="sibTrans" cxnId="{AAE7C8F9-7709-4F04-BDA2-41468C35A09F}">
      <dgm:prSet/>
      <dgm:spPr/>
      <dgm:t>
        <a:bodyPr/>
        <a:lstStyle/>
        <a:p>
          <a:endParaRPr lang="en-US"/>
        </a:p>
      </dgm:t>
    </dgm:pt>
    <dgm:pt modelId="{9DB70AE5-9EBC-4AF0-8E04-EC21D404D988}" type="pres">
      <dgm:prSet presAssocID="{4F043541-7157-41D7-899F-6CA444BF4747}" presName="root" presStyleCnt="0">
        <dgm:presLayoutVars>
          <dgm:dir/>
          <dgm:resizeHandles val="exact"/>
        </dgm:presLayoutVars>
      </dgm:prSet>
      <dgm:spPr/>
    </dgm:pt>
    <dgm:pt modelId="{5CE6F08D-3C1B-4692-ADE7-E90FA7E8269A}" type="pres">
      <dgm:prSet presAssocID="{6C0303C0-2952-4398-BC43-9401C4FFB5A1}" presName="compNode" presStyleCnt="0"/>
      <dgm:spPr/>
    </dgm:pt>
    <dgm:pt modelId="{CE7C64AD-E6BD-4A9B-A3A2-EA6EE02D7C31}" type="pres">
      <dgm:prSet presAssocID="{6C0303C0-2952-4398-BC43-9401C4FFB5A1}" presName="iconBgRect" presStyleLbl="bgShp" presStyleIdx="0" presStyleCnt="4"/>
      <dgm:spPr/>
    </dgm:pt>
    <dgm:pt modelId="{85B4AC7B-1B58-4743-BCF8-E41ABB37B41E}" type="pres">
      <dgm:prSet presAssocID="{6C0303C0-2952-4398-BC43-9401C4FFB5A1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DC4EE290-D93F-4A21-AA61-10C02F8783A7}" type="pres">
      <dgm:prSet presAssocID="{6C0303C0-2952-4398-BC43-9401C4FFB5A1}" presName="spaceRect" presStyleCnt="0"/>
      <dgm:spPr/>
    </dgm:pt>
    <dgm:pt modelId="{10CB9CA4-51C8-4245-AB09-7A297B0C82B0}" type="pres">
      <dgm:prSet presAssocID="{6C0303C0-2952-4398-BC43-9401C4FFB5A1}" presName="textRect" presStyleLbl="revTx" presStyleIdx="0" presStyleCnt="4">
        <dgm:presLayoutVars>
          <dgm:chMax val="1"/>
          <dgm:chPref val="1"/>
        </dgm:presLayoutVars>
      </dgm:prSet>
      <dgm:spPr/>
    </dgm:pt>
    <dgm:pt modelId="{3395D2D4-E3BA-4490-8CF0-26E18B5402E9}" type="pres">
      <dgm:prSet presAssocID="{3312B906-2F61-49DD-97E2-54395EB9CCAD}" presName="sibTrans" presStyleCnt="0"/>
      <dgm:spPr/>
    </dgm:pt>
    <dgm:pt modelId="{FDBDE29E-CC02-4A5C-8742-2BAD3D0235FC}" type="pres">
      <dgm:prSet presAssocID="{247B902B-9246-4C87-BF18-D8A8EE0F0C33}" presName="compNode" presStyleCnt="0"/>
      <dgm:spPr/>
    </dgm:pt>
    <dgm:pt modelId="{CDC25586-6686-42AE-833A-4B455F99B0E9}" type="pres">
      <dgm:prSet presAssocID="{247B902B-9246-4C87-BF18-D8A8EE0F0C33}" presName="iconBgRect" presStyleLbl="bgShp" presStyleIdx="1" presStyleCnt="4"/>
      <dgm:spPr/>
    </dgm:pt>
    <dgm:pt modelId="{28B9894B-14D4-4A3D-B5D7-A873410E72FC}" type="pres">
      <dgm:prSet presAssocID="{247B902B-9246-4C87-BF18-D8A8EE0F0C33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5C614EAB-11E4-4992-8900-52EBDA95DFAF}" type="pres">
      <dgm:prSet presAssocID="{247B902B-9246-4C87-BF18-D8A8EE0F0C33}" presName="spaceRect" presStyleCnt="0"/>
      <dgm:spPr/>
    </dgm:pt>
    <dgm:pt modelId="{D06F7467-AB90-40CA-AC17-C721396041C6}" type="pres">
      <dgm:prSet presAssocID="{247B902B-9246-4C87-BF18-D8A8EE0F0C33}" presName="textRect" presStyleLbl="revTx" presStyleIdx="1" presStyleCnt="4">
        <dgm:presLayoutVars>
          <dgm:chMax val="1"/>
          <dgm:chPref val="1"/>
        </dgm:presLayoutVars>
      </dgm:prSet>
      <dgm:spPr/>
    </dgm:pt>
    <dgm:pt modelId="{4FBB193E-9370-46A0-9BA5-B85D770EEE9F}" type="pres">
      <dgm:prSet presAssocID="{FBBEE348-64E6-4F43-A9F1-3A2B0A26A2B8}" presName="sibTrans" presStyleCnt="0"/>
      <dgm:spPr/>
    </dgm:pt>
    <dgm:pt modelId="{9A74F630-B7C5-4779-A0C0-20576DA7B70F}" type="pres">
      <dgm:prSet presAssocID="{8BE87162-142A-4ABB-89B1-5DAF41BD9474}" presName="compNode" presStyleCnt="0"/>
      <dgm:spPr/>
    </dgm:pt>
    <dgm:pt modelId="{BD6AFFC2-7B68-4B9C-8BCB-74F707194E0C}" type="pres">
      <dgm:prSet presAssocID="{8BE87162-142A-4ABB-89B1-5DAF41BD9474}" presName="iconBgRect" presStyleLbl="bgShp" presStyleIdx="2" presStyleCnt="4"/>
      <dgm:spPr/>
    </dgm:pt>
    <dgm:pt modelId="{5D6BB4DC-4BB2-4ABE-98B2-D14F1D0465F1}" type="pres">
      <dgm:prSet presAssocID="{8BE87162-142A-4ABB-89B1-5DAF41BD9474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150639D7-79F5-425D-9781-1D673948A25A}" type="pres">
      <dgm:prSet presAssocID="{8BE87162-142A-4ABB-89B1-5DAF41BD9474}" presName="spaceRect" presStyleCnt="0"/>
      <dgm:spPr/>
    </dgm:pt>
    <dgm:pt modelId="{33BCCD0A-AA79-42FA-B563-8A85E98E56F7}" type="pres">
      <dgm:prSet presAssocID="{8BE87162-142A-4ABB-89B1-5DAF41BD9474}" presName="textRect" presStyleLbl="revTx" presStyleIdx="2" presStyleCnt="4">
        <dgm:presLayoutVars>
          <dgm:chMax val="1"/>
          <dgm:chPref val="1"/>
        </dgm:presLayoutVars>
      </dgm:prSet>
      <dgm:spPr/>
    </dgm:pt>
    <dgm:pt modelId="{ED22CAFA-BC46-43AC-B6F1-3D4411869A0E}" type="pres">
      <dgm:prSet presAssocID="{933D7339-BCE5-4F49-B44F-002D831F29F3}" presName="sibTrans" presStyleCnt="0"/>
      <dgm:spPr/>
    </dgm:pt>
    <dgm:pt modelId="{0D5B2599-2067-49EC-8BB6-A08740857AA8}" type="pres">
      <dgm:prSet presAssocID="{40E40E1E-5F4A-4B45-9F34-5E79EB3D0136}" presName="compNode" presStyleCnt="0"/>
      <dgm:spPr/>
    </dgm:pt>
    <dgm:pt modelId="{66B582A6-FA0A-48AB-BCB5-4ED1EDE93018}" type="pres">
      <dgm:prSet presAssocID="{40E40E1E-5F4A-4B45-9F34-5E79EB3D0136}" presName="iconBgRect" presStyleLbl="bgShp" presStyleIdx="3" presStyleCnt="4"/>
      <dgm:spPr/>
    </dgm:pt>
    <dgm:pt modelId="{5DBE966F-D24E-4CB9-83D7-193038D5563D}" type="pres">
      <dgm:prSet presAssocID="{40E40E1E-5F4A-4B45-9F34-5E79EB3D0136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BB96E98E-7B59-4D0E-B244-5D00C7BBD411}" type="pres">
      <dgm:prSet presAssocID="{40E40E1E-5F4A-4B45-9F34-5E79EB3D0136}" presName="spaceRect" presStyleCnt="0"/>
      <dgm:spPr/>
    </dgm:pt>
    <dgm:pt modelId="{BE3A075F-55D7-41F3-A39D-04A57965C8A3}" type="pres">
      <dgm:prSet presAssocID="{40E40E1E-5F4A-4B45-9F34-5E79EB3D013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3830024-DBBB-47DB-A14B-0FFAF70FD247}" type="presOf" srcId="{6C0303C0-2952-4398-BC43-9401C4FFB5A1}" destId="{10CB9CA4-51C8-4245-AB09-7A297B0C82B0}" srcOrd="0" destOrd="0" presId="urn:microsoft.com/office/officeart/2018/5/layout/IconCircleLabelList"/>
    <dgm:cxn modelId="{F9363738-FAB2-4FD5-8912-995779965228}" type="presOf" srcId="{4F043541-7157-41D7-899F-6CA444BF4747}" destId="{9DB70AE5-9EBC-4AF0-8E04-EC21D404D988}" srcOrd="0" destOrd="0" presId="urn:microsoft.com/office/officeart/2018/5/layout/IconCircleLabelList"/>
    <dgm:cxn modelId="{0A90584B-2057-4B6D-9FA4-3C08F92AA513}" type="presOf" srcId="{40E40E1E-5F4A-4B45-9F34-5E79EB3D0136}" destId="{BE3A075F-55D7-41F3-A39D-04A57965C8A3}" srcOrd="0" destOrd="0" presId="urn:microsoft.com/office/officeart/2018/5/layout/IconCircleLabelList"/>
    <dgm:cxn modelId="{8BC1F088-EEC1-449A-B82F-D29478FA0190}" srcId="{4F043541-7157-41D7-899F-6CA444BF4747}" destId="{8BE87162-142A-4ABB-89B1-5DAF41BD9474}" srcOrd="2" destOrd="0" parTransId="{272EF1CF-A136-46CB-85DA-05C251D99EB5}" sibTransId="{933D7339-BCE5-4F49-B44F-002D831F29F3}"/>
    <dgm:cxn modelId="{D865D38C-8B39-413B-B476-D059BA9DE757}" type="presOf" srcId="{247B902B-9246-4C87-BF18-D8A8EE0F0C33}" destId="{D06F7467-AB90-40CA-AC17-C721396041C6}" srcOrd="0" destOrd="0" presId="urn:microsoft.com/office/officeart/2018/5/layout/IconCircleLabelList"/>
    <dgm:cxn modelId="{BBCCADA9-E5DE-4DB8-B2DC-E2F2FF9F2B7F}" srcId="{4F043541-7157-41D7-899F-6CA444BF4747}" destId="{247B902B-9246-4C87-BF18-D8A8EE0F0C33}" srcOrd="1" destOrd="0" parTransId="{BF1AD34F-DE4D-4646-965D-ACF9522E0534}" sibTransId="{FBBEE348-64E6-4F43-A9F1-3A2B0A26A2B8}"/>
    <dgm:cxn modelId="{35D872AB-0FA7-43EE-B65C-7E422C6DD4F1}" srcId="{4F043541-7157-41D7-899F-6CA444BF4747}" destId="{6C0303C0-2952-4398-BC43-9401C4FFB5A1}" srcOrd="0" destOrd="0" parTransId="{00B29F1A-3121-4409-8084-BA00522FA9A5}" sibTransId="{3312B906-2F61-49DD-97E2-54395EB9CCAD}"/>
    <dgm:cxn modelId="{DB8C91AB-923F-40AD-940A-8E5CEB9C195F}" type="presOf" srcId="{8BE87162-142A-4ABB-89B1-5DAF41BD9474}" destId="{33BCCD0A-AA79-42FA-B563-8A85E98E56F7}" srcOrd="0" destOrd="0" presId="urn:microsoft.com/office/officeart/2018/5/layout/IconCircleLabelList"/>
    <dgm:cxn modelId="{AAE7C8F9-7709-4F04-BDA2-41468C35A09F}" srcId="{4F043541-7157-41D7-899F-6CA444BF4747}" destId="{40E40E1E-5F4A-4B45-9F34-5E79EB3D0136}" srcOrd="3" destOrd="0" parTransId="{A2529EB3-FC9F-4DDD-9CD8-B413B26BE5DA}" sibTransId="{2C8481CE-FC6C-4022-986B-8998D22D52FF}"/>
    <dgm:cxn modelId="{6BEED5F3-C4D1-43B5-9E91-4FDDD1C3FA3A}" type="presParOf" srcId="{9DB70AE5-9EBC-4AF0-8E04-EC21D404D988}" destId="{5CE6F08D-3C1B-4692-ADE7-E90FA7E8269A}" srcOrd="0" destOrd="0" presId="urn:microsoft.com/office/officeart/2018/5/layout/IconCircleLabelList"/>
    <dgm:cxn modelId="{8111FE92-BA8D-47A9-A8DA-C2A41C8D70AF}" type="presParOf" srcId="{5CE6F08D-3C1B-4692-ADE7-E90FA7E8269A}" destId="{CE7C64AD-E6BD-4A9B-A3A2-EA6EE02D7C31}" srcOrd="0" destOrd="0" presId="urn:microsoft.com/office/officeart/2018/5/layout/IconCircleLabelList"/>
    <dgm:cxn modelId="{E76F45FE-518E-4530-A281-0100B99C22D7}" type="presParOf" srcId="{5CE6F08D-3C1B-4692-ADE7-E90FA7E8269A}" destId="{85B4AC7B-1B58-4743-BCF8-E41ABB37B41E}" srcOrd="1" destOrd="0" presId="urn:microsoft.com/office/officeart/2018/5/layout/IconCircleLabelList"/>
    <dgm:cxn modelId="{16299D1B-D9DD-45AB-9FA3-5D95D7A3FBD6}" type="presParOf" srcId="{5CE6F08D-3C1B-4692-ADE7-E90FA7E8269A}" destId="{DC4EE290-D93F-4A21-AA61-10C02F8783A7}" srcOrd="2" destOrd="0" presId="urn:microsoft.com/office/officeart/2018/5/layout/IconCircleLabelList"/>
    <dgm:cxn modelId="{512E4337-5CC5-49E3-B94C-E9E242CB3577}" type="presParOf" srcId="{5CE6F08D-3C1B-4692-ADE7-E90FA7E8269A}" destId="{10CB9CA4-51C8-4245-AB09-7A297B0C82B0}" srcOrd="3" destOrd="0" presId="urn:microsoft.com/office/officeart/2018/5/layout/IconCircleLabelList"/>
    <dgm:cxn modelId="{BF7BD392-F563-4BB7-898E-B06380058460}" type="presParOf" srcId="{9DB70AE5-9EBC-4AF0-8E04-EC21D404D988}" destId="{3395D2D4-E3BA-4490-8CF0-26E18B5402E9}" srcOrd="1" destOrd="0" presId="urn:microsoft.com/office/officeart/2018/5/layout/IconCircleLabelList"/>
    <dgm:cxn modelId="{D9D95105-C545-43A7-BE44-21FCDAF70F25}" type="presParOf" srcId="{9DB70AE5-9EBC-4AF0-8E04-EC21D404D988}" destId="{FDBDE29E-CC02-4A5C-8742-2BAD3D0235FC}" srcOrd="2" destOrd="0" presId="urn:microsoft.com/office/officeart/2018/5/layout/IconCircleLabelList"/>
    <dgm:cxn modelId="{6345F86D-65E6-48E5-8801-5970AEE0DD92}" type="presParOf" srcId="{FDBDE29E-CC02-4A5C-8742-2BAD3D0235FC}" destId="{CDC25586-6686-42AE-833A-4B455F99B0E9}" srcOrd="0" destOrd="0" presId="urn:microsoft.com/office/officeart/2018/5/layout/IconCircleLabelList"/>
    <dgm:cxn modelId="{9C22EBF4-06F3-4BE9-BAE3-757A3CFBABD8}" type="presParOf" srcId="{FDBDE29E-CC02-4A5C-8742-2BAD3D0235FC}" destId="{28B9894B-14D4-4A3D-B5D7-A873410E72FC}" srcOrd="1" destOrd="0" presId="urn:microsoft.com/office/officeart/2018/5/layout/IconCircleLabelList"/>
    <dgm:cxn modelId="{D5E66553-DDFD-4893-BEDE-BF33AC0CFAA2}" type="presParOf" srcId="{FDBDE29E-CC02-4A5C-8742-2BAD3D0235FC}" destId="{5C614EAB-11E4-4992-8900-52EBDA95DFAF}" srcOrd="2" destOrd="0" presId="urn:microsoft.com/office/officeart/2018/5/layout/IconCircleLabelList"/>
    <dgm:cxn modelId="{E0B62D2A-2C65-4B14-8E57-0FB79951E352}" type="presParOf" srcId="{FDBDE29E-CC02-4A5C-8742-2BAD3D0235FC}" destId="{D06F7467-AB90-40CA-AC17-C721396041C6}" srcOrd="3" destOrd="0" presId="urn:microsoft.com/office/officeart/2018/5/layout/IconCircleLabelList"/>
    <dgm:cxn modelId="{56C25E14-7EF9-4AD7-9303-BD8996FEB507}" type="presParOf" srcId="{9DB70AE5-9EBC-4AF0-8E04-EC21D404D988}" destId="{4FBB193E-9370-46A0-9BA5-B85D770EEE9F}" srcOrd="3" destOrd="0" presId="urn:microsoft.com/office/officeart/2018/5/layout/IconCircleLabelList"/>
    <dgm:cxn modelId="{AD536F51-7B6E-4F9D-8062-7C302C8016F3}" type="presParOf" srcId="{9DB70AE5-9EBC-4AF0-8E04-EC21D404D988}" destId="{9A74F630-B7C5-4779-A0C0-20576DA7B70F}" srcOrd="4" destOrd="0" presId="urn:microsoft.com/office/officeart/2018/5/layout/IconCircleLabelList"/>
    <dgm:cxn modelId="{9D12D776-0907-4E80-8353-6422B7AD4833}" type="presParOf" srcId="{9A74F630-B7C5-4779-A0C0-20576DA7B70F}" destId="{BD6AFFC2-7B68-4B9C-8BCB-74F707194E0C}" srcOrd="0" destOrd="0" presId="urn:microsoft.com/office/officeart/2018/5/layout/IconCircleLabelList"/>
    <dgm:cxn modelId="{A4E13717-D852-4E2A-84C7-B6E30DDB2DBE}" type="presParOf" srcId="{9A74F630-B7C5-4779-A0C0-20576DA7B70F}" destId="{5D6BB4DC-4BB2-4ABE-98B2-D14F1D0465F1}" srcOrd="1" destOrd="0" presId="urn:microsoft.com/office/officeart/2018/5/layout/IconCircleLabelList"/>
    <dgm:cxn modelId="{5F8CA3AC-FF00-4C97-8402-9B7165712783}" type="presParOf" srcId="{9A74F630-B7C5-4779-A0C0-20576DA7B70F}" destId="{150639D7-79F5-425D-9781-1D673948A25A}" srcOrd="2" destOrd="0" presId="urn:microsoft.com/office/officeart/2018/5/layout/IconCircleLabelList"/>
    <dgm:cxn modelId="{55917CA2-9527-45A9-B2BA-A30147BA55AC}" type="presParOf" srcId="{9A74F630-B7C5-4779-A0C0-20576DA7B70F}" destId="{33BCCD0A-AA79-42FA-B563-8A85E98E56F7}" srcOrd="3" destOrd="0" presId="urn:microsoft.com/office/officeart/2018/5/layout/IconCircleLabelList"/>
    <dgm:cxn modelId="{A41DE8DC-2028-43BC-829E-F164A4FF5235}" type="presParOf" srcId="{9DB70AE5-9EBC-4AF0-8E04-EC21D404D988}" destId="{ED22CAFA-BC46-43AC-B6F1-3D4411869A0E}" srcOrd="5" destOrd="0" presId="urn:microsoft.com/office/officeart/2018/5/layout/IconCircleLabelList"/>
    <dgm:cxn modelId="{46445007-CB9E-4FCB-AE30-F31D7007F4CF}" type="presParOf" srcId="{9DB70AE5-9EBC-4AF0-8E04-EC21D404D988}" destId="{0D5B2599-2067-49EC-8BB6-A08740857AA8}" srcOrd="6" destOrd="0" presId="urn:microsoft.com/office/officeart/2018/5/layout/IconCircleLabelList"/>
    <dgm:cxn modelId="{DA6F0661-5C24-4CA1-81E7-4AC81127A4D3}" type="presParOf" srcId="{0D5B2599-2067-49EC-8BB6-A08740857AA8}" destId="{66B582A6-FA0A-48AB-BCB5-4ED1EDE93018}" srcOrd="0" destOrd="0" presId="urn:microsoft.com/office/officeart/2018/5/layout/IconCircleLabelList"/>
    <dgm:cxn modelId="{5D52B63D-078D-4903-9662-05D0EF356ECA}" type="presParOf" srcId="{0D5B2599-2067-49EC-8BB6-A08740857AA8}" destId="{5DBE966F-D24E-4CB9-83D7-193038D5563D}" srcOrd="1" destOrd="0" presId="urn:microsoft.com/office/officeart/2018/5/layout/IconCircleLabelList"/>
    <dgm:cxn modelId="{58897C97-7CD5-4FE2-BC1F-A5C1F9768CFE}" type="presParOf" srcId="{0D5B2599-2067-49EC-8BB6-A08740857AA8}" destId="{BB96E98E-7B59-4D0E-B244-5D00C7BBD411}" srcOrd="2" destOrd="0" presId="urn:microsoft.com/office/officeart/2018/5/layout/IconCircleLabelList"/>
    <dgm:cxn modelId="{756FACAC-794F-4E7A-B73E-95C0EABD2FFD}" type="presParOf" srcId="{0D5B2599-2067-49EC-8BB6-A08740857AA8}" destId="{BE3A075F-55D7-41F3-A39D-04A57965C8A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7C64AD-E6BD-4A9B-A3A2-EA6EE02D7C31}">
      <dsp:nvSpPr>
        <dsp:cNvPr id="0" name=""/>
        <dsp:cNvSpPr/>
      </dsp:nvSpPr>
      <dsp:spPr>
        <a:xfrm>
          <a:off x="576451" y="327192"/>
          <a:ext cx="1246770" cy="124677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B4AC7B-1B58-4743-BCF8-E41ABB37B41E}">
      <dsp:nvSpPr>
        <dsp:cNvPr id="0" name=""/>
        <dsp:cNvSpPr/>
      </dsp:nvSpPr>
      <dsp:spPr>
        <a:xfrm>
          <a:off x="842156" y="592897"/>
          <a:ext cx="715360" cy="7153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CB9CA4-51C8-4245-AB09-7A297B0C82B0}">
      <dsp:nvSpPr>
        <dsp:cNvPr id="0" name=""/>
        <dsp:cNvSpPr/>
      </dsp:nvSpPr>
      <dsp:spPr>
        <a:xfrm>
          <a:off x="177893" y="1962301"/>
          <a:ext cx="2043886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One is given a waiver to do a certain course (s) based on formal learning</a:t>
          </a:r>
        </a:p>
      </dsp:txBody>
      <dsp:txXfrm>
        <a:off x="177893" y="1962301"/>
        <a:ext cx="2043886" cy="1035000"/>
      </dsp:txXfrm>
    </dsp:sp>
    <dsp:sp modelId="{CDC25586-6686-42AE-833A-4B455F99B0E9}">
      <dsp:nvSpPr>
        <dsp:cNvPr id="0" name=""/>
        <dsp:cNvSpPr/>
      </dsp:nvSpPr>
      <dsp:spPr>
        <a:xfrm>
          <a:off x="2978018" y="327192"/>
          <a:ext cx="1246770" cy="124677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B9894B-14D4-4A3D-B5D7-A873410E72FC}">
      <dsp:nvSpPr>
        <dsp:cNvPr id="0" name=""/>
        <dsp:cNvSpPr/>
      </dsp:nvSpPr>
      <dsp:spPr>
        <a:xfrm>
          <a:off x="3243723" y="592897"/>
          <a:ext cx="715360" cy="7153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6F7467-AB90-40CA-AC17-C721396041C6}">
      <dsp:nvSpPr>
        <dsp:cNvPr id="0" name=""/>
        <dsp:cNvSpPr/>
      </dsp:nvSpPr>
      <dsp:spPr>
        <a:xfrm>
          <a:off x="2579460" y="1962301"/>
          <a:ext cx="2043886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You will need to exhibit evidence of your learning through certificates and transcripts</a:t>
          </a:r>
        </a:p>
      </dsp:txBody>
      <dsp:txXfrm>
        <a:off x="2579460" y="1962301"/>
        <a:ext cx="2043886" cy="1035000"/>
      </dsp:txXfrm>
    </dsp:sp>
    <dsp:sp modelId="{BD6AFFC2-7B68-4B9C-8BCB-74F707194E0C}">
      <dsp:nvSpPr>
        <dsp:cNvPr id="0" name=""/>
        <dsp:cNvSpPr/>
      </dsp:nvSpPr>
      <dsp:spPr>
        <a:xfrm>
          <a:off x="5379585" y="327192"/>
          <a:ext cx="1246770" cy="124677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6BB4DC-4BB2-4ABE-98B2-D14F1D0465F1}">
      <dsp:nvSpPr>
        <dsp:cNvPr id="0" name=""/>
        <dsp:cNvSpPr/>
      </dsp:nvSpPr>
      <dsp:spPr>
        <a:xfrm>
          <a:off x="5645290" y="592897"/>
          <a:ext cx="715360" cy="7153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BCCD0A-AA79-42FA-B563-8A85E98E56F7}">
      <dsp:nvSpPr>
        <dsp:cNvPr id="0" name=""/>
        <dsp:cNvSpPr/>
      </dsp:nvSpPr>
      <dsp:spPr>
        <a:xfrm>
          <a:off x="4981027" y="1962301"/>
          <a:ext cx="2043886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You will not need to go through repetitive learning if the course (s) (or the equivalent) in the current programme was covered in the previous qualification. </a:t>
          </a:r>
        </a:p>
      </dsp:txBody>
      <dsp:txXfrm>
        <a:off x="4981027" y="1962301"/>
        <a:ext cx="2043886" cy="1035000"/>
      </dsp:txXfrm>
    </dsp:sp>
    <dsp:sp modelId="{66B582A6-FA0A-48AB-BCB5-4ED1EDE93018}">
      <dsp:nvSpPr>
        <dsp:cNvPr id="0" name=""/>
        <dsp:cNvSpPr/>
      </dsp:nvSpPr>
      <dsp:spPr>
        <a:xfrm>
          <a:off x="7781152" y="327192"/>
          <a:ext cx="1246770" cy="124677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BE966F-D24E-4CB9-83D7-193038D5563D}">
      <dsp:nvSpPr>
        <dsp:cNvPr id="0" name=""/>
        <dsp:cNvSpPr/>
      </dsp:nvSpPr>
      <dsp:spPr>
        <a:xfrm>
          <a:off x="8046857" y="592897"/>
          <a:ext cx="715360" cy="71536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3A075F-55D7-41F3-A39D-04A57965C8A3}">
      <dsp:nvSpPr>
        <dsp:cNvPr id="0" name=""/>
        <dsp:cNvSpPr/>
      </dsp:nvSpPr>
      <dsp:spPr>
        <a:xfrm>
          <a:off x="7382594" y="1962301"/>
          <a:ext cx="2043886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However, at most 40% can be exempted, the rest of the 60% you do with the institution.</a:t>
          </a:r>
        </a:p>
      </dsp:txBody>
      <dsp:txXfrm>
        <a:off x="7382594" y="1962301"/>
        <a:ext cx="2043886" cy="103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2DF53-BAD4-49F2-ABA4-E8144022E56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3D31CB8-9DEC-46A3-B529-6B8AB3DC064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067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2DF53-BAD4-49F2-ABA4-E8144022E56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1CB8-9DEC-46A3-B529-6B8AB3DC0648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313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2DF53-BAD4-49F2-ABA4-E8144022E56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1CB8-9DEC-46A3-B529-6B8AB3DC064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780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2DF53-BAD4-49F2-ABA4-E8144022E56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1CB8-9DEC-46A3-B529-6B8AB3DC0648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152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2DF53-BAD4-49F2-ABA4-E8144022E56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1CB8-9DEC-46A3-B529-6B8AB3DC064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410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2DF53-BAD4-49F2-ABA4-E8144022E56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1CB8-9DEC-46A3-B529-6B8AB3DC0648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0261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2DF53-BAD4-49F2-ABA4-E8144022E56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1CB8-9DEC-46A3-B529-6B8AB3DC0648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2333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2DF53-BAD4-49F2-ABA4-E8144022E56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1CB8-9DEC-46A3-B529-6B8AB3DC0648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656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2DF53-BAD4-49F2-ABA4-E8144022E56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1CB8-9DEC-46A3-B529-6B8AB3DC0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67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2DF53-BAD4-49F2-ABA4-E8144022E56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1CB8-9DEC-46A3-B529-6B8AB3DC0648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0414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5062DF53-BAD4-49F2-ABA4-E8144022E56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31CB8-9DEC-46A3-B529-6B8AB3DC0648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8116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2DF53-BAD4-49F2-ABA4-E8144022E56F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3D31CB8-9DEC-46A3-B529-6B8AB3DC064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470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rpl@bou.ac.bw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858EA-F0C6-4EDD-291B-DC2B95178A2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Other Services in THE Centre for Prior Learning Assessment (CPLA)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C0594-EDAF-62F0-9421-E7167BA4C3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</a:t>
            </a:r>
          </a:p>
          <a:p>
            <a:r>
              <a:rPr lang="en-US" dirty="0"/>
              <a:t>Mathibidi</a:t>
            </a:r>
          </a:p>
        </p:txBody>
      </p:sp>
    </p:spTree>
    <p:extLst>
      <p:ext uri="{BB962C8B-B14F-4D97-AF65-F5344CB8AC3E}">
        <p14:creationId xmlns:p14="http://schemas.microsoft.com/office/powerpoint/2010/main" val="3274779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1797D-266B-CD16-BECC-6F969C347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RPL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BFA7A-B479-39F6-1210-8CDCF972EB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Institution can have skill audit for proper </a:t>
            </a:r>
            <a:r>
              <a:rPr lang="en-US"/>
              <a:t>placement and upskilling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788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C7985-4926-A3A2-FE6B-BBB483339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RPL </a:t>
            </a:r>
            <a:r>
              <a:rPr lang="en-US" dirty="0" err="1"/>
              <a:t>COsting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2CDEDF-9F0F-DC49-E896-D2EA7754A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Exemption fee==</a:t>
            </a:r>
            <a:r>
              <a:rPr lang="en-US" dirty="0">
                <a:sym typeface="Wingdings" panose="05000000000000000000" pitchFamily="2" charset="2"/>
              </a:rPr>
              <a:t> P400 per course</a:t>
            </a:r>
          </a:p>
          <a:p>
            <a:r>
              <a:rPr lang="en-US" dirty="0">
                <a:sym typeface="Wingdings" panose="05000000000000000000" pitchFamily="2" charset="2"/>
              </a:rPr>
              <a:t>RPL appeal ===== P330, refundable if you are found competent</a:t>
            </a:r>
          </a:p>
          <a:p>
            <a:r>
              <a:rPr lang="en-US" dirty="0">
                <a:sym typeface="Wingdings" panose="05000000000000000000" pitchFamily="2" charset="2"/>
              </a:rPr>
              <a:t>RPL application fee == P160</a:t>
            </a:r>
          </a:p>
          <a:p>
            <a:r>
              <a:rPr lang="en-US" dirty="0">
                <a:sym typeface="Wingdings" panose="05000000000000000000" pitchFamily="2" charset="2"/>
              </a:rPr>
              <a:t>RPL for access assessment fee ==== P605</a:t>
            </a:r>
          </a:p>
          <a:p>
            <a:r>
              <a:rPr lang="en-US" dirty="0">
                <a:sym typeface="Wingdings" panose="05000000000000000000" pitchFamily="2" charset="2"/>
              </a:rPr>
              <a:t>RPL for Credit fee ========== P605</a:t>
            </a:r>
          </a:p>
          <a:p>
            <a:r>
              <a:rPr lang="en-US" dirty="0">
                <a:sym typeface="Wingdings" panose="05000000000000000000" pitchFamily="2" charset="2"/>
              </a:rPr>
              <a:t>Re-submission of a portfolio== P165</a:t>
            </a:r>
          </a:p>
          <a:p>
            <a:r>
              <a:rPr lang="en-US">
                <a:sym typeface="Wingdings" panose="05000000000000000000" pitchFamily="2" charset="2"/>
              </a:rPr>
              <a:t>Late submission========= P100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26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D7D14-E71A-4E6E-1829-252E4622B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Exemption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42A70612-550A-6223-3D88-9958800918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9738533"/>
              </p:ext>
            </p:extLst>
          </p:nvPr>
        </p:nvGraphicFramePr>
        <p:xfrm>
          <a:off x="1450975" y="2340435"/>
          <a:ext cx="9604375" cy="33244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9100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32CC7-6730-9482-0B51-6BB915E6A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Exemption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411D1-C585-F7B3-4C85-9135954C4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There must be proof that:</a:t>
            </a:r>
          </a:p>
          <a:p>
            <a:pPr marL="0" indent="0">
              <a:buNone/>
            </a:pPr>
            <a:r>
              <a:rPr lang="en-US" dirty="0"/>
              <a:t>    - The material covered overlaps by at least 80% of subject matter</a:t>
            </a:r>
          </a:p>
          <a:p>
            <a:pPr marL="0" indent="0">
              <a:buNone/>
            </a:pPr>
            <a:r>
              <a:rPr lang="en-US" dirty="0"/>
              <a:t>              content</a:t>
            </a:r>
          </a:p>
          <a:p>
            <a:pPr marL="0" indent="0">
              <a:buNone/>
            </a:pPr>
            <a:r>
              <a:rPr lang="en-US" dirty="0"/>
              <a:t>    - Have same number of credits</a:t>
            </a:r>
          </a:p>
          <a:p>
            <a:pPr marL="0" indent="0">
              <a:buNone/>
            </a:pPr>
            <a:r>
              <a:rPr lang="en-US" dirty="0"/>
              <a:t>    - Course offered has the same NCQF level</a:t>
            </a:r>
          </a:p>
          <a:p>
            <a:pPr marL="0" indent="0">
              <a:buNone/>
            </a:pPr>
            <a:r>
              <a:rPr lang="en-US" dirty="0"/>
              <a:t>    - This follows BQA National Qualification Framework</a:t>
            </a:r>
          </a:p>
          <a:p>
            <a:r>
              <a:rPr lang="en-US" dirty="0"/>
              <a:t>The knowledge must be considered current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93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21372-5D94-AFA0-8396-EEFD832E3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Currency of knowledge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FF29B-DAC8-6C8B-AB16-3E026AA913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For situations where knowledge is non static, exemptions might not be possible</a:t>
            </a:r>
          </a:p>
          <a:p>
            <a:r>
              <a:rPr lang="en-US" dirty="0"/>
              <a:t>This is common with technology courses where knowledge changes faster</a:t>
            </a:r>
          </a:p>
          <a:p>
            <a:r>
              <a:rPr lang="en-US" dirty="0"/>
              <a:t>Some courses can accommodate learning that does not exceed ten years because the learning there is static</a:t>
            </a:r>
          </a:p>
          <a:p>
            <a:r>
              <a:rPr lang="en-US" dirty="0"/>
              <a:t>Where exemption is possible, you get exempted from doing the course and there is no replacement. </a:t>
            </a:r>
          </a:p>
          <a:p>
            <a:r>
              <a:rPr lang="en-US" dirty="0"/>
              <a:t>In other institutions you choose an elective course to replace it, thus completing with the correct number of credits for that qualification.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774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AE321-AA2E-D93D-7B80-87DB76823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Credit and Qualification Framework (NCQF)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91079-7CA5-4B64-71F2-E53D92DED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BQA has a system of classifying qualifications</a:t>
            </a:r>
          </a:p>
          <a:p>
            <a:r>
              <a:rPr lang="en-US" dirty="0"/>
              <a:t>For tertiary learning, Certificates </a:t>
            </a:r>
            <a:r>
              <a:rPr lang="en-US" dirty="0" err="1"/>
              <a:t>programmes</a:t>
            </a:r>
            <a:r>
              <a:rPr lang="en-US" dirty="0"/>
              <a:t> are </a:t>
            </a:r>
            <a:r>
              <a:rPr lang="en-US" dirty="0" err="1"/>
              <a:t>categorised</a:t>
            </a:r>
            <a:r>
              <a:rPr lang="en-US" dirty="0"/>
              <a:t> as level 5</a:t>
            </a:r>
          </a:p>
          <a:p>
            <a:r>
              <a:rPr lang="en-US" dirty="0"/>
              <a:t>Diploma is level 6 and degree is level 7</a:t>
            </a:r>
          </a:p>
          <a:p>
            <a:r>
              <a:rPr lang="en-US" dirty="0"/>
              <a:t>When you complete the exemption form, indicate the level of your previous qualification and the number of credits for the course</a:t>
            </a:r>
          </a:p>
          <a:p>
            <a:r>
              <a:rPr lang="en-US" dirty="0"/>
              <a:t>If your previous qualification was obtained in BOU, there would be no need for submitting the course outlines</a:t>
            </a:r>
          </a:p>
          <a:p>
            <a:r>
              <a:rPr lang="en-US" dirty="0"/>
              <a:t>Those from different institutions must provide certified course outlines for comparisons.</a:t>
            </a:r>
          </a:p>
        </p:txBody>
      </p:sp>
    </p:spTree>
    <p:extLst>
      <p:ext uri="{BB962C8B-B14F-4D97-AF65-F5344CB8AC3E}">
        <p14:creationId xmlns:p14="http://schemas.microsoft.com/office/powerpoint/2010/main" val="1571779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81051-982A-9F46-73C8-387A6D43B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Exemption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C940C-D6F6-E7C2-F1A4-0C0A21F71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You will need to submit a copy of your admission letter, certified copy of transcripts and certificates, certified course outline, certified Identity Documents and a completed exemption form.</a:t>
            </a:r>
          </a:p>
          <a:p>
            <a:r>
              <a:rPr lang="en-US" dirty="0"/>
              <a:t> The form can be accessed as RPL (04) from the website under the Centre for Prior Learning Assessment. </a:t>
            </a:r>
          </a:p>
          <a:p>
            <a:r>
              <a:rPr lang="en-US" dirty="0"/>
              <a:t>Submit the documents to </a:t>
            </a:r>
            <a:r>
              <a:rPr lang="en-US" dirty="0">
                <a:hlinkClick r:id="rId2"/>
              </a:rPr>
              <a:t>rpl@bou.ac.bw</a:t>
            </a:r>
            <a:endParaRPr lang="en-US" dirty="0"/>
          </a:p>
          <a:p>
            <a:r>
              <a:rPr lang="en-US" dirty="0"/>
              <a:t>Apply as soon as you receive the admission letter</a:t>
            </a:r>
          </a:p>
          <a:p>
            <a:r>
              <a:rPr lang="en-US" dirty="0"/>
              <a:t>Exemption period is July-December every year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762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CA808-A817-E073-E9F2-F2EA12289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Transfer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D1077-4502-58B7-3932-1BF735DEE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situation where one brings an incomplete </a:t>
            </a:r>
            <a:r>
              <a:rPr lang="en-US" dirty="0" err="1"/>
              <a:t>programme</a:t>
            </a:r>
            <a:r>
              <a:rPr lang="en-US" dirty="0"/>
              <a:t> from another institution and wants the already completed modules credits to be transferred</a:t>
            </a:r>
          </a:p>
          <a:p>
            <a:r>
              <a:rPr lang="en-US" dirty="0"/>
              <a:t>This is based on formally completed modules from a </a:t>
            </a:r>
            <a:r>
              <a:rPr lang="en-US" dirty="0" err="1"/>
              <a:t>reconised</a:t>
            </a:r>
            <a:r>
              <a:rPr lang="en-US" dirty="0"/>
              <a:t> institution</a:t>
            </a:r>
          </a:p>
          <a:p>
            <a:r>
              <a:rPr lang="en-US" dirty="0"/>
              <a:t>The modules must be comparable to BOU modules in  terms of:</a:t>
            </a:r>
          </a:p>
          <a:p>
            <a:pPr marL="0" indent="0">
              <a:buNone/>
            </a:pPr>
            <a:r>
              <a:rPr lang="en-US" dirty="0"/>
              <a:t>                              - number of credits</a:t>
            </a:r>
          </a:p>
          <a:p>
            <a:pPr marL="0" indent="0">
              <a:buNone/>
            </a:pPr>
            <a:r>
              <a:rPr lang="en-US" dirty="0"/>
              <a:t>                              - NCQF level</a:t>
            </a:r>
          </a:p>
          <a:p>
            <a:pPr marL="0" indent="0">
              <a:buNone/>
            </a:pPr>
            <a:r>
              <a:rPr lang="en-US" dirty="0"/>
              <a:t>                              - Coverage of subject matter content</a:t>
            </a:r>
          </a:p>
        </p:txBody>
      </p:sp>
    </p:spTree>
    <p:extLst>
      <p:ext uri="{BB962C8B-B14F-4D97-AF65-F5344CB8AC3E}">
        <p14:creationId xmlns:p14="http://schemas.microsoft.com/office/powerpoint/2010/main" val="3124859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9CBF1-EE39-9C6A-9025-41ABD2D29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transfer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158F3-5559-620E-669B-1139F6C09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get exempted from doing the course (s)</a:t>
            </a:r>
          </a:p>
          <a:p>
            <a:r>
              <a:rPr lang="en-US" dirty="0"/>
              <a:t>Only 50% of the courses can be transferred</a:t>
            </a:r>
          </a:p>
          <a:p>
            <a:r>
              <a:rPr lang="en-US" dirty="0"/>
              <a:t>If you exceed 50%, you will have to repeat</a:t>
            </a:r>
          </a:p>
          <a:p>
            <a:r>
              <a:rPr lang="en-US" dirty="0"/>
              <a:t>This service is not yet available</a:t>
            </a:r>
          </a:p>
          <a:p>
            <a:r>
              <a:rPr lang="en-US" dirty="0"/>
              <a:t>The RPL policy is being reviewed, and it is combined with the Credit transfer policy</a:t>
            </a:r>
          </a:p>
          <a:p>
            <a:r>
              <a:rPr lang="en-US" dirty="0"/>
              <a:t>As soon as the policy gets approved, the service will begin to roll.</a:t>
            </a:r>
          </a:p>
        </p:txBody>
      </p:sp>
    </p:spTree>
    <p:extLst>
      <p:ext uri="{BB962C8B-B14F-4D97-AF65-F5344CB8AC3E}">
        <p14:creationId xmlns:p14="http://schemas.microsoft.com/office/powerpoint/2010/main" val="3476386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E8075-9A5E-437A-4195-7FC954E85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RPL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B6493-03A4-4D05-32EB-29FA9287F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Widens access- allows those without academic qualifications. </a:t>
            </a:r>
            <a:r>
              <a:rPr lang="en-US" dirty="0" err="1"/>
              <a:t>Recognises</a:t>
            </a:r>
            <a:r>
              <a:rPr lang="en-US" dirty="0"/>
              <a:t> one’s</a:t>
            </a:r>
          </a:p>
          <a:p>
            <a:pPr marL="0" indent="0">
              <a:buNone/>
            </a:pPr>
            <a:r>
              <a:rPr lang="en-US" dirty="0"/>
              <a:t>                            work experience</a:t>
            </a:r>
          </a:p>
          <a:p>
            <a:r>
              <a:rPr lang="en-US" dirty="0"/>
              <a:t>Encourages motivation to study</a:t>
            </a:r>
          </a:p>
          <a:p>
            <a:r>
              <a:rPr lang="en-US" dirty="0"/>
              <a:t>Enhances self esteem- They feel valued, important, they feel sense of</a:t>
            </a:r>
          </a:p>
          <a:p>
            <a:pPr marL="0" indent="0">
              <a:buNone/>
            </a:pPr>
            <a:r>
              <a:rPr lang="en-US" dirty="0"/>
              <a:t>                                        achievement</a:t>
            </a:r>
          </a:p>
          <a:p>
            <a:r>
              <a:rPr lang="en-US" dirty="0"/>
              <a:t>May get advanced placement and finish schooling sooner</a:t>
            </a:r>
          </a:p>
          <a:p>
            <a:r>
              <a:rPr lang="en-US" dirty="0"/>
              <a:t>Cost effective as it considers prior leaning</a:t>
            </a:r>
          </a:p>
        </p:txBody>
      </p:sp>
    </p:spTree>
    <p:extLst>
      <p:ext uri="{BB962C8B-B14F-4D97-AF65-F5344CB8AC3E}">
        <p14:creationId xmlns:p14="http://schemas.microsoft.com/office/powerpoint/2010/main" val="137512606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225</TotalTime>
  <Words>654</Words>
  <Application>Microsoft Office PowerPoint</Application>
  <PresentationFormat>Widescreen</PresentationFormat>
  <Paragraphs>67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Gill Sans MT</vt:lpstr>
      <vt:lpstr>Wingdings</vt:lpstr>
      <vt:lpstr>Gallery</vt:lpstr>
      <vt:lpstr>Other Services in THE Centre for Prior Learning Assessment (CPLA)</vt:lpstr>
      <vt:lpstr>Exemption</vt:lpstr>
      <vt:lpstr>Exemption</vt:lpstr>
      <vt:lpstr>Currency of knowledge</vt:lpstr>
      <vt:lpstr>National Credit and Qualification Framework (NCQF)</vt:lpstr>
      <vt:lpstr>Exemption</vt:lpstr>
      <vt:lpstr>Credit Transfer</vt:lpstr>
      <vt:lpstr>Credit transfer</vt:lpstr>
      <vt:lpstr>Benefits of RPL</vt:lpstr>
      <vt:lpstr>Benefits of RPL</vt:lpstr>
      <vt:lpstr>RPL COsting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Mathibidi Katametso</dc:creator>
  <cp:lastModifiedBy>Mathibidi Katametso</cp:lastModifiedBy>
  <cp:revision>11</cp:revision>
  <dcterms:created xsi:type="dcterms:W3CDTF">2026-06-24T09:56:52Z</dcterms:created>
  <dcterms:modified xsi:type="dcterms:W3CDTF">2026-06-25T06:35:43Z</dcterms:modified>
</cp:coreProperties>
</file>