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0795000" cy="6858000"/>
  <p:notesSz cx="10795000" cy="6858000"/>
  <p:embeddedFontLst>
    <p:embeddedFont>
      <p:font typeface="QKBDLQ+ArialMT"/>
      <p:regular r:id="rId23"/>
    </p:embeddedFont>
    <p:embeddedFont>
      <p:font typeface="CCCDMC+Wingdings-Regular"/>
      <p:regular r:id="rId24"/>
    </p:embeddedFont>
    <p:embeddedFont>
      <p:font typeface="RNCGPV+Arial-BoldMT"/>
      <p:regular r:id="rId25"/>
    </p:embeddedFont>
    <p:embeddedFont>
      <p:font typeface="EECPEI+Wingdings3"/>
      <p:regular r:id="rId26"/>
    </p:embeddedFont>
    <p:embeddedFont>
      <p:font typeface="THNMLF+TrebuchetMS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25" Type="http://schemas.openxmlformats.org/officeDocument/2006/relationships/font" Target="fonts/font3.fntdata" /><Relationship Id="rId26" Type="http://schemas.openxmlformats.org/officeDocument/2006/relationships/font" Target="fonts/font4.fntdata" /><Relationship Id="rId27" Type="http://schemas.openxmlformats.org/officeDocument/2006/relationships/font" Target="fonts/font5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hyperlink" Target="http://www.bou.ac.bw/index.php/eresources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hyperlink" Target="http://bopac.bou.ac.bw/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Relationship Id="rId3" Type="http://schemas.openxmlformats.org/officeDocument/2006/relationships/hyperlink" Target="mailto:nmaphakwane@staf.bou.ac.bw" TargetMode="External" /><Relationship Id="rId4" Type="http://schemas.openxmlformats.org/officeDocument/2006/relationships/hyperlink" Target="mailto:rmodikwagae@staff.bou.ac.bw" TargetMode="External" /><Relationship Id="rId5" Type="http://schemas.openxmlformats.org/officeDocument/2006/relationships/hyperlink" Target="mailto:tmotubudi@staff.bou.ac.bw" TargetMode="External" /><Relationship Id="rId6" Type="http://schemas.openxmlformats.org/officeDocument/2006/relationships/hyperlink" Target="mailto:kmosweu#@staff.bou.ac.bw" TargetMode="External" /><Relationship Id="rId7" Type="http://schemas.openxmlformats.org/officeDocument/2006/relationships/hyperlink" Target="mailto:pdifele@staff.bou.ac.bw" TargetMode="External" /><Relationship Id="rId8" Type="http://schemas.openxmlformats.org/officeDocument/2006/relationships/hyperlink" Target="mailto:bmokonopi@staff.bou.ac.bw" TargetMode="External" /><Relationship Id="rId9" Type="http://schemas.openxmlformats.org/officeDocument/2006/relationships/hyperlink" Target="mailto:dgombani@staff.bou.ac.bw" TargetMode="Ex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hyperlink" Target="http://www.bou.ac.bw/index.php/eresources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openstax.org/" TargetMode="External" /><Relationship Id="rId11" Type="http://schemas.openxmlformats.org/officeDocument/2006/relationships/hyperlink" Target="https://oatd.org/" TargetMode="External" /><Relationship Id="rId12" Type="http://schemas.openxmlformats.org/officeDocument/2006/relationships/hyperlink" Target="https://merlot.org/merlot/" TargetMode="External" /><Relationship Id="rId13" Type="http://schemas.openxmlformats.org/officeDocument/2006/relationships/hyperlink" Target="https://academicworks.cuny.edu/" TargetMode="External" /><Relationship Id="rId14" Type="http://schemas.openxmlformats.org/officeDocument/2006/relationships/hyperlink" Target="https://open.umn.edu/opentextbooks" TargetMode="External" /><Relationship Id="rId15" Type="http://schemas.openxmlformats.org/officeDocument/2006/relationships/hyperlink" Target="https://learnoer.col.org/" TargetMode="External" /><Relationship Id="rId2" Type="http://schemas.openxmlformats.org/officeDocument/2006/relationships/image" Target="../media/image8.png" /><Relationship Id="rId3" Type="http://schemas.openxmlformats.org/officeDocument/2006/relationships/hyperlink" Target="https://journals.sagepub.com/" TargetMode="External" /><Relationship Id="rId4" Type="http://schemas.openxmlformats.org/officeDocument/2006/relationships/hyperlink" Target="https://www.africaportal.org/" TargetMode="External" /><Relationship Id="rId5" Type="http://schemas.openxmlformats.org/officeDocument/2006/relationships/hyperlink" Target="https://www.scirp.org/" TargetMode="External" /><Relationship Id="rId6" Type="http://schemas.openxmlformats.org/officeDocument/2006/relationships/hyperlink" Target="https://www.doabooks.org/" TargetMode="External" /><Relationship Id="rId7" Type="http://schemas.openxmlformats.org/officeDocument/2006/relationships/hyperlink" Target="https://library.oapen.org/" TargetMode="External" /><Relationship Id="rId8" Type="http://schemas.openxmlformats.org/officeDocument/2006/relationships/hyperlink" Target="https://scholar.google.com/" TargetMode="External" /><Relationship Id="rId9" Type="http://schemas.openxmlformats.org/officeDocument/2006/relationships/hyperlink" Target="https://milneopentextbooks.org/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Relationship Id="rId3" Type="http://schemas.openxmlformats.org/officeDocument/2006/relationships/hyperlink" Target="http://www.bou.ac.bw/index.php/eresources" TargetMode="External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14747" y="2755810"/>
            <a:ext cx="3624151" cy="1962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807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Georgia"/>
                <a:cs typeface="Georgia"/>
              </a:rPr>
              <a:t>Botswana</a:t>
            </a:r>
            <a:r>
              <a:rPr dirty="0" sz="32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200">
                <a:solidFill>
                  <a:srgbClr val="ffffff"/>
                </a:solidFill>
                <a:latin typeface="Georgia"/>
                <a:cs typeface="Georgia"/>
              </a:rPr>
              <a:t>Open</a:t>
            </a:r>
          </a:p>
          <a:p>
            <a:pPr marL="584993" marR="0">
              <a:lnSpc>
                <a:spcPts val="3635"/>
              </a:lnSpc>
              <a:spcBef>
                <a:spcPts val="254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Georgia"/>
                <a:cs typeface="Georgia"/>
              </a:rPr>
              <a:t>University</a:t>
            </a:r>
          </a:p>
          <a:p>
            <a:pPr marL="55219" marR="0">
              <a:lnSpc>
                <a:spcPts val="3635"/>
              </a:lnSpc>
              <a:spcBef>
                <a:spcPts val="204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Georgia"/>
                <a:cs typeface="Georgia"/>
              </a:rPr>
              <a:t>rary</a:t>
            </a:r>
            <a:r>
              <a:rPr dirty="0" sz="32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20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dirty="0" sz="32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200">
                <a:solidFill>
                  <a:srgbClr val="ffffff"/>
                </a:solidFill>
                <a:latin typeface="Georgia"/>
                <a:cs typeface="Georgia"/>
              </a:rPr>
              <a:t>Information</a:t>
            </a:r>
          </a:p>
          <a:p>
            <a:pPr marL="0" marR="0">
              <a:lnSpc>
                <a:spcPts val="3635"/>
              </a:lnSpc>
              <a:spcBef>
                <a:spcPts val="254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Georgia"/>
                <a:cs typeface="Georgia"/>
              </a:rPr>
              <a:t>Services-BOULis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1518" y="5825840"/>
            <a:ext cx="4027666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Orientation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for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new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students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9684" y="753749"/>
            <a:ext cx="5968722" cy="398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500" spc="18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07" y="1755229"/>
            <a:ext cx="290513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600" spc="565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04040"/>
                </a:solidFill>
                <a:latin typeface="RNCGPV+Arial-BoldMT"/>
                <a:cs typeface="RNCGPV+Arial-BoldMT"/>
              </a:rPr>
              <a:t>Computer</a:t>
            </a:r>
            <a:r>
              <a:rPr dirty="0" sz="18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800" b="1">
                <a:solidFill>
                  <a:srgbClr val="404040"/>
                </a:solidFill>
                <a:latin typeface="RNCGPV+Arial-BoldMT"/>
                <a:cs typeface="RNCGPV+Arial-BoldMT"/>
              </a:rPr>
              <a:t>and</a:t>
            </a:r>
            <a:r>
              <a:rPr dirty="0" sz="18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800" b="1">
                <a:solidFill>
                  <a:srgbClr val="404040"/>
                </a:solidFill>
                <a:latin typeface="RNCGPV+Arial-BoldMT"/>
                <a:cs typeface="RNCGPV+Arial-BoldMT"/>
              </a:rPr>
              <a:t>Internet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507" y="2281009"/>
            <a:ext cx="5014910" cy="1345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Computers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&amp;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Internet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facilities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are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available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for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:</a:t>
            </a:r>
          </a:p>
          <a:p>
            <a:pPr marL="0" marR="0">
              <a:lnSpc>
                <a:spcPts val="2010"/>
              </a:lnSpc>
              <a:spcBef>
                <a:spcPts val="2179"/>
              </a:spcBef>
              <a:spcAft>
                <a:spcPts val="0"/>
              </a:spcAft>
            </a:pPr>
            <a:r>
              <a:rPr dirty="0" sz="1600">
                <a:solidFill>
                  <a:srgbClr val="5fcbef"/>
                </a:solidFill>
                <a:latin typeface="QKBDLQ+ArialMT"/>
                <a:cs typeface="QKBDLQ+ArialMT"/>
              </a:rPr>
              <a:t>•</a:t>
            </a:r>
            <a:r>
              <a:rPr dirty="0" sz="1600" spc="1386">
                <a:solidFill>
                  <a:srgbClr val="5fcbef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Assignment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writing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submission</a:t>
            </a:r>
          </a:p>
          <a:p>
            <a:pPr marL="0" marR="0">
              <a:lnSpc>
                <a:spcPts val="2010"/>
              </a:lnSpc>
              <a:spcBef>
                <a:spcPts val="2129"/>
              </a:spcBef>
              <a:spcAft>
                <a:spcPts val="0"/>
              </a:spcAft>
            </a:pPr>
            <a:r>
              <a:rPr dirty="0" sz="1600">
                <a:solidFill>
                  <a:srgbClr val="5fcbef"/>
                </a:solidFill>
                <a:latin typeface="QKBDLQ+ArialMT"/>
                <a:cs typeface="QKBDLQ+ArialMT"/>
              </a:rPr>
              <a:t>•</a:t>
            </a:r>
            <a:r>
              <a:rPr dirty="0" sz="1600" spc="1386">
                <a:solidFill>
                  <a:srgbClr val="5fcbef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Research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507" y="3858348"/>
            <a:ext cx="231012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5fcbef"/>
                </a:solidFill>
                <a:latin typeface="QKBDLQ+ArialMT"/>
                <a:cs typeface="QKBDLQ+ArialMT"/>
              </a:rPr>
              <a:t>•</a:t>
            </a:r>
            <a:r>
              <a:rPr dirty="0" sz="1600" spc="1386">
                <a:solidFill>
                  <a:srgbClr val="5fcbef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Online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registration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8507" y="4384129"/>
            <a:ext cx="324626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5fcbef"/>
                </a:solidFill>
                <a:latin typeface="QKBDLQ+ArialMT"/>
                <a:cs typeface="QKBDLQ+ArialMT"/>
              </a:rPr>
              <a:t>•</a:t>
            </a:r>
            <a:r>
              <a:rPr dirty="0" sz="1600" spc="1386">
                <a:solidFill>
                  <a:srgbClr val="5fcbef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Viewing</a:t>
            </a:r>
            <a:r>
              <a:rPr dirty="0" sz="1800" spc="-3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of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online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resources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8507" y="4909909"/>
            <a:ext cx="560732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5fcbef"/>
                </a:solidFill>
                <a:latin typeface="QKBDLQ+ArialMT"/>
                <a:cs typeface="QKBDLQ+ArialMT"/>
              </a:rPr>
              <a:t>•</a:t>
            </a:r>
            <a:r>
              <a:rPr dirty="0" sz="1600" spc="1386">
                <a:solidFill>
                  <a:srgbClr val="5fcbef"/>
                </a:solidFill>
                <a:latin typeface="QKBDLQ+ArialMT"/>
                <a:cs typeface="QKBDLQ+ArialMT"/>
              </a:rPr>
              <a:t> </a:t>
            </a:r>
            <a:r>
              <a:rPr dirty="0" sz="18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Visits</a:t>
            </a:r>
            <a:r>
              <a:rPr dirty="0" sz="1800" spc="22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1800" spc="47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http://www.bou.ac.bw/index.php/eresources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9684" y="753749"/>
            <a:ext cx="5968722" cy="398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500" spc="18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07" y="1608100"/>
            <a:ext cx="313556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The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Library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Catalogue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507" y="2324380"/>
            <a:ext cx="966044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 spc="72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Catalogue:</a:t>
            </a:r>
            <a:r>
              <a:rPr dirty="0" sz="2000" spc="72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An</a:t>
            </a:r>
            <a:r>
              <a:rPr dirty="0" sz="2000" spc="72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online</a:t>
            </a:r>
            <a:r>
              <a:rPr dirty="0" sz="2000" spc="73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public</a:t>
            </a:r>
            <a:r>
              <a:rPr dirty="0" sz="2000" spc="73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access</a:t>
            </a:r>
            <a:r>
              <a:rPr dirty="0" sz="2000" spc="72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catalogue</a:t>
            </a:r>
            <a:r>
              <a:rPr dirty="0" sz="2000" spc="72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(</a:t>
            </a:r>
            <a:r>
              <a:rPr dirty="0" sz="2000" spc="-28" b="1">
                <a:solidFill>
                  <a:srgbClr val="404040"/>
                </a:solidFill>
                <a:latin typeface="RNCGPV+Arial-BoldMT"/>
                <a:cs typeface="RNCGPV+Arial-BoldMT"/>
              </a:rPr>
              <a:t>OPAC)</a:t>
            </a:r>
            <a:r>
              <a:rPr dirty="0" sz="2000" spc="746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is</a:t>
            </a:r>
            <a:r>
              <a:rPr dirty="0" sz="2000" spc="72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an</a:t>
            </a:r>
            <a:r>
              <a:rPr dirty="0" sz="2000" spc="72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online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2248" y="2568220"/>
            <a:ext cx="4512267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database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of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materials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held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by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8507" y="3284500"/>
            <a:ext cx="964762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Users</a:t>
            </a:r>
            <a:r>
              <a:rPr dirty="0" sz="2000" spc="325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search</a:t>
            </a:r>
            <a:r>
              <a:rPr dirty="0" sz="2000" spc="32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</a:t>
            </a:r>
            <a:r>
              <a:rPr dirty="0" sz="2000" spc="32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 spc="32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catalogue</a:t>
            </a:r>
            <a:r>
              <a:rPr dirty="0" sz="2000" spc="327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principally</a:t>
            </a:r>
            <a:r>
              <a:rPr dirty="0" sz="2000" spc="34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2000" spc="32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locate</a:t>
            </a:r>
            <a:r>
              <a:rPr dirty="0" sz="2000" spc="32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books</a:t>
            </a:r>
            <a:r>
              <a:rPr dirty="0" sz="2000" spc="325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2000" spc="324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other</a:t>
            </a:r>
            <a:r>
              <a:rPr dirty="0" sz="2000" spc="317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material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2248" y="3528340"/>
            <a:ext cx="248052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available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8507" y="4244620"/>
            <a:ext cx="553487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BOU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uses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Alma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Management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system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8507" y="4960900"/>
            <a:ext cx="339653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</a:t>
            </a:r>
            <a:r>
              <a:rPr dirty="0" sz="2000" spc="52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2000" spc="52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http://bopac.bou.ac.bw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9684" y="731745"/>
            <a:ext cx="5968722" cy="398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500" spc="18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07" y="1657497"/>
            <a:ext cx="277126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Reference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services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507" y="2495697"/>
            <a:ext cx="3679699" cy="740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Reference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services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provides:</a:t>
            </a:r>
          </a:p>
          <a:p>
            <a:pPr marL="0" marR="0">
              <a:lnSpc>
                <a:spcPts val="2234"/>
              </a:lnSpc>
              <a:spcBef>
                <a:spcPts val="1065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Research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help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507" y="3333897"/>
            <a:ext cx="257272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Inter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Library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Loans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8507" y="3752997"/>
            <a:ext cx="4223214" cy="1160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Request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for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library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workshops</a:t>
            </a:r>
          </a:p>
          <a:p>
            <a:pPr marL="0" marR="0">
              <a:lnSpc>
                <a:spcPts val="2234"/>
              </a:lnSpc>
              <a:spcBef>
                <a:spcPts val="1065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Group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study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arrangements</a:t>
            </a:r>
          </a:p>
          <a:p>
            <a:pPr marL="0" marR="0">
              <a:lnSpc>
                <a:spcPts val="2234"/>
              </a:lnSpc>
              <a:spcBef>
                <a:spcPts val="1065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Guide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to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materials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on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the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shelves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9684" y="742576"/>
            <a:ext cx="5968722" cy="398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500" spc="18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07" y="1932461"/>
            <a:ext cx="358811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Education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and</a:t>
            </a:r>
            <a:r>
              <a:rPr dirty="0" sz="2000" spc="18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instruction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507" y="2770661"/>
            <a:ext cx="169773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Orientation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507" y="3189761"/>
            <a:ext cx="3503417" cy="1160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User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education</a:t>
            </a:r>
          </a:p>
          <a:p>
            <a:pPr marL="0" marR="0">
              <a:lnSpc>
                <a:spcPts val="2234"/>
              </a:lnSpc>
              <a:spcBef>
                <a:spcPts val="1065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Information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literacy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training</a:t>
            </a:r>
          </a:p>
          <a:p>
            <a:pPr marL="0" marR="0">
              <a:lnSpc>
                <a:spcPts val="2234"/>
              </a:lnSpc>
              <a:spcBef>
                <a:spcPts val="1065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Library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tours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8507" y="4447061"/>
            <a:ext cx="254427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Online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QKBDLQ+ArialMT"/>
                <a:cs typeface="QKBDLQ+ArialMT"/>
              </a:rPr>
              <a:t>instructions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9684" y="711857"/>
            <a:ext cx="5968722" cy="398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500" spc="18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1547" y="1617362"/>
            <a:ext cx="173983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RNCGPV+Arial-BoldMT"/>
                <a:cs typeface="RNCGPV+Arial-BoldMT"/>
              </a:rPr>
              <a:t>Other</a:t>
            </a:r>
            <a:r>
              <a:rPr dirty="0" sz="18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800" b="1">
                <a:solidFill>
                  <a:srgbClr val="404040"/>
                </a:solidFill>
                <a:latin typeface="RNCGPV+Arial-BoldMT"/>
                <a:cs typeface="RNCGPV+Arial-BoldMT"/>
              </a:rPr>
              <a:t>services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1547" y="1951118"/>
            <a:ext cx="526936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Selective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Dissemination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Information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(SDI)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1547" y="2618630"/>
            <a:ext cx="271676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500" spc="133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Develops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user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profiles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1547" y="2952387"/>
            <a:ext cx="532006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500" spc="133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Conduct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periodic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searches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to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satisfy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user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needs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1547" y="3619899"/>
            <a:ext cx="337753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Current-awareness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service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1547" y="4287411"/>
            <a:ext cx="391028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500" spc="133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Raise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awareness</a:t>
            </a:r>
            <a:r>
              <a:rPr dirty="0" sz="1800" spc="496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new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services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1547" y="4621166"/>
            <a:ext cx="4659179" cy="627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500" spc="133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Raise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awareness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on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new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developments</a:t>
            </a:r>
          </a:p>
          <a:p>
            <a:pPr marL="0" marR="0">
              <a:lnSpc>
                <a:spcPts val="2010"/>
              </a:lnSpc>
              <a:spcBef>
                <a:spcPts val="617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500" spc="133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Dissemination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information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about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library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1547" y="5622434"/>
            <a:ext cx="227156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Roving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NCGPV+Arial-BoldMT"/>
                <a:cs typeface="RNCGPV+Arial-BoldMT"/>
              </a:rPr>
              <a:t>Librarian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1547" y="6289946"/>
            <a:ext cx="664147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Librarian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walks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about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in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library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to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provide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on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spot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QKBDLQ+ArialMT"/>
                <a:cs typeface="QKBDLQ+ArialMT"/>
              </a:rPr>
              <a:t>assistance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50422" y="838305"/>
            <a:ext cx="2307948" cy="398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Opening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500">
                <a:solidFill>
                  <a:srgbClr val="000000"/>
                </a:solidFill>
                <a:latin typeface="Georgia"/>
                <a:cs typeface="Georgia"/>
              </a:rPr>
              <a:t>Hours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07" y="1767982"/>
            <a:ext cx="520395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Libraries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open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during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following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times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507" y="2339482"/>
            <a:ext cx="450261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Monday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Friday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@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0800hrs-1630hrs.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507" y="2910982"/>
            <a:ext cx="8283657" cy="1464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Extension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hours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are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available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during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exam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period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follows:</a:t>
            </a:r>
          </a:p>
          <a:p>
            <a:pPr marL="0" marR="0">
              <a:lnSpc>
                <a:spcPts val="2234"/>
              </a:lnSpc>
              <a:spcBef>
                <a:spcPts val="2265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Monday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Friday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@0800hrs-1900hrs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according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specific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library.</a:t>
            </a:r>
          </a:p>
          <a:p>
            <a:pPr marL="0" marR="0">
              <a:lnSpc>
                <a:spcPts val="2234"/>
              </a:lnSpc>
              <a:spcBef>
                <a:spcPts val="2265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Saturday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&amp;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Sunday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(opened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according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demand)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50422" y="750635"/>
            <a:ext cx="3370218" cy="499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Georgia"/>
                <a:cs typeface="Georgia"/>
              </a:rPr>
              <a:t>The</a:t>
            </a:r>
            <a:r>
              <a:rPr dirty="0" sz="32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32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32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3200">
                <a:solidFill>
                  <a:srgbClr val="000000"/>
                </a:solidFill>
                <a:latin typeface="Georgia"/>
                <a:cs typeface="Georgia"/>
              </a:rPr>
              <a:t>Team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3690" y="1532443"/>
            <a:ext cx="816569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v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1800" spc="27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1800" spc="272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staff</a:t>
            </a:r>
            <a:r>
              <a:rPr dirty="0" sz="1800" spc="24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has</a:t>
            </a:r>
            <a:r>
              <a:rPr dirty="0" sz="1800" spc="27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much</a:t>
            </a:r>
            <a:r>
              <a:rPr dirty="0" sz="1800" spc="27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more</a:t>
            </a:r>
            <a:r>
              <a:rPr dirty="0" sz="1800" spc="272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1800" spc="274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offer</a:t>
            </a:r>
            <a:r>
              <a:rPr dirty="0" sz="1800" spc="24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than</a:t>
            </a:r>
            <a:r>
              <a:rPr dirty="0" sz="1800" spc="272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just</a:t>
            </a:r>
            <a:r>
              <a:rPr dirty="0" sz="1800" spc="272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books</a:t>
            </a:r>
            <a:r>
              <a:rPr dirty="0" sz="1800" spc="27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1800" spc="27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computers!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7431" y="1806763"/>
            <a:ext cx="401295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Please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contact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us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using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details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QKBDLQ+ArialMT"/>
                <a:cs typeface="QKBDLQ+ArialMT"/>
              </a:rPr>
              <a:t>below: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3690" y="2498631"/>
            <a:ext cx="1371537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Headquaters: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0387" y="2498631"/>
            <a:ext cx="2373059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Maun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Regional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Campus: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3690" y="2818671"/>
            <a:ext cx="3717763" cy="57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nmaphakwane@staf.bou.ac.bw</a:t>
            </a:r>
            <a:r>
              <a:rPr dirty="0" sz="1500" spc="453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364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6061</a:t>
            </a:r>
          </a:p>
          <a:p>
            <a:pPr marL="0" marR="0">
              <a:lnSpc>
                <a:spcPts val="167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500" u="sng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rmodikwagae@staff.bou.ac.bw</a:t>
            </a:r>
            <a:r>
              <a:rPr dirty="0" sz="1500" spc="835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364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6073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70387" y="2818672"/>
            <a:ext cx="2463700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u="sng">
                <a:solidFill>
                  <a:srgbClr val="3fcde7"/>
                </a:solidFill>
                <a:latin typeface="QKBDLQ+ArialMT"/>
                <a:cs typeface="QKBDL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tmotubudi@staff.bou.ac.bw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38721" y="2818672"/>
            <a:ext cx="959323" cy="1211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686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3008</a:t>
            </a:r>
          </a:p>
          <a:p>
            <a:pPr marL="0" marR="0">
              <a:lnSpc>
                <a:spcPts val="1675"/>
              </a:lnSpc>
              <a:spcBef>
                <a:spcPts val="583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364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6158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33690" y="3458751"/>
            <a:ext cx="2537649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kmosweu#@staff.bou.ac.bw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84560" y="3458751"/>
            <a:ext cx="94662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364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6073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70387" y="3458752"/>
            <a:ext cx="2459894" cy="57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Palapye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Regional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Campus:</a:t>
            </a:r>
          </a:p>
          <a:p>
            <a:pPr marL="0" marR="0">
              <a:lnSpc>
                <a:spcPts val="167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500" u="sng">
                <a:solidFill>
                  <a:srgbClr val="3fcde7"/>
                </a:solidFill>
                <a:latin typeface="QKBDLQ+ArialMT"/>
                <a:cs typeface="QKBDLQ+Arial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pdifele@staff.bou.ac.bw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33690" y="4098831"/>
            <a:ext cx="2774189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Gaborone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Regional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Campus: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33690" y="4418871"/>
            <a:ext cx="3615896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u="sng">
                <a:solidFill>
                  <a:srgbClr val="3fcde7"/>
                </a:solidFill>
                <a:latin typeface="QKBDLQ+ArialMT"/>
                <a:cs typeface="QKBDLQ+ArialM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bmokonopi@staff.bou.ac.bw</a:t>
            </a:r>
            <a:r>
              <a:rPr dirty="0" sz="1500" spc="1654">
                <a:solidFill>
                  <a:srgbClr val="3fcde7"/>
                </a:solidFill>
                <a:latin typeface="QKBDLQ+ArialMT"/>
                <a:cs typeface="QKBDLQ+ArialM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364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QKBDLQ+ArialMT"/>
                <a:cs typeface="QKBDLQ+ArialMT"/>
              </a:rPr>
              <a:t>6081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70387" y="4418872"/>
            <a:ext cx="2216435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Kang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Regional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Campus: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70387" y="4738913"/>
            <a:ext cx="3764170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u="sng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rmodikwagae@staff.bou.ac.bw</a:t>
            </a:r>
            <a:r>
              <a:rPr dirty="0" sz="1500" spc="1247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364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6073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33690" y="5058951"/>
            <a:ext cx="2996439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Francistown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Regional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500" b="1">
                <a:solidFill>
                  <a:srgbClr val="404040"/>
                </a:solidFill>
                <a:latin typeface="RNCGPV+Arial-BoldMT"/>
                <a:cs typeface="RNCGPV+Arial-BoldMT"/>
              </a:rPr>
              <a:t>Campus: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33690" y="5378991"/>
            <a:ext cx="246379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u="sng">
                <a:solidFill>
                  <a:srgbClr val="3fcde7"/>
                </a:solidFill>
                <a:latin typeface="QKBDLQ+ArialMT"/>
                <a:cs typeface="QKBDLQ+ArialM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dgombani@staff.bou.ac.bw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11535" y="5378991"/>
            <a:ext cx="947575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241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500">
                <a:solidFill>
                  <a:srgbClr val="404040"/>
                </a:solidFill>
                <a:latin typeface="QKBDLQ+ArialMT"/>
                <a:cs typeface="QKBDLQ+ArialMT"/>
              </a:rPr>
              <a:t>6626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13199" y="3352795"/>
            <a:ext cx="4911856" cy="1011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404040"/>
                </a:solidFill>
                <a:latin typeface="THNMLF+TrebuchetMS"/>
                <a:cs typeface="THNMLF+TrebuchetMS"/>
              </a:rPr>
              <a:t>Thank</a:t>
            </a:r>
            <a:r>
              <a:rPr dirty="0" sz="6600">
                <a:solidFill>
                  <a:srgbClr val="404040"/>
                </a:solidFill>
                <a:latin typeface="THNMLF+TrebuchetMS"/>
                <a:cs typeface="THNMLF+TrebuchetMS"/>
              </a:rPr>
              <a:t> </a:t>
            </a:r>
            <a:r>
              <a:rPr dirty="0" sz="6600">
                <a:solidFill>
                  <a:srgbClr val="404040"/>
                </a:solidFill>
                <a:latin typeface="THNMLF+TrebuchetMS"/>
                <a:cs typeface="THNMLF+TrebuchetMS"/>
              </a:rPr>
              <a:t>you!!!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50422" y="750563"/>
            <a:ext cx="2439045" cy="4982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Georgia"/>
                <a:cs typeface="Georgia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7266" y="1881054"/>
            <a:ext cx="8472789" cy="1541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 spc="12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intention</a:t>
            </a:r>
            <a:r>
              <a:rPr dirty="0" sz="2000" spc="12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of</a:t>
            </a:r>
            <a:r>
              <a:rPr dirty="0" sz="2000" spc="10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this</a:t>
            </a:r>
            <a:r>
              <a:rPr dirty="0" sz="2000" spc="11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guide</a:t>
            </a:r>
            <a:r>
              <a:rPr dirty="0" sz="2000" spc="122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is</a:t>
            </a:r>
            <a:r>
              <a:rPr dirty="0" sz="2000" spc="12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2000" spc="112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assist</a:t>
            </a:r>
            <a:r>
              <a:rPr dirty="0" sz="2000" spc="114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new</a:t>
            </a:r>
            <a:r>
              <a:rPr dirty="0" sz="2000" spc="12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students</a:t>
            </a:r>
            <a:r>
              <a:rPr dirty="0" sz="2000" spc="10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2000" spc="112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easily</a:t>
            </a:r>
            <a:r>
              <a:rPr dirty="0" sz="2000" spc="12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understand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2000" spc="55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access</a:t>
            </a:r>
            <a:r>
              <a:rPr dirty="0" sz="2000" spc="55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 spc="54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 spc="555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services</a:t>
            </a:r>
            <a:r>
              <a:rPr dirty="0" sz="2000" spc="55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2000" spc="55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resources</a:t>
            </a:r>
            <a:r>
              <a:rPr dirty="0" sz="2000" spc="544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at</a:t>
            </a:r>
            <a:r>
              <a:rPr dirty="0" sz="2000" spc="544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 spc="54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University</a:t>
            </a:r>
            <a:r>
              <a:rPr dirty="0" sz="2000" spc="56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.The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 spc="185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plays</a:t>
            </a:r>
            <a:r>
              <a:rPr dirty="0" sz="2000" spc="18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</a:t>
            </a:r>
            <a:r>
              <a:rPr dirty="0" sz="2000" spc="17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very</a:t>
            </a:r>
            <a:r>
              <a:rPr dirty="0" sz="2000" spc="175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critical</a:t>
            </a:r>
            <a:r>
              <a:rPr dirty="0" sz="2000" spc="18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role</a:t>
            </a:r>
            <a:r>
              <a:rPr dirty="0" sz="2000" spc="18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in</a:t>
            </a:r>
            <a:r>
              <a:rPr dirty="0" sz="2000" spc="18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supporting</a:t>
            </a:r>
            <a:r>
              <a:rPr dirty="0" sz="2000" spc="18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students’</a:t>
            </a:r>
            <a:r>
              <a:rPr dirty="0" sz="2000" spc="104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learning,</a:t>
            </a:r>
            <a:r>
              <a:rPr dirty="0" sz="2000" spc="185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teaching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2000" spc="8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research.</a:t>
            </a:r>
            <a:r>
              <a:rPr dirty="0" sz="2000" spc="7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In</a:t>
            </a:r>
            <a:r>
              <a:rPr dirty="0" sz="2000" spc="8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distance</a:t>
            </a:r>
            <a:r>
              <a:rPr dirty="0" sz="2000" spc="92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learning</a:t>
            </a:r>
            <a:r>
              <a:rPr dirty="0" sz="2000" spc="9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 spc="8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 spc="9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is</a:t>
            </a:r>
            <a:r>
              <a:rPr dirty="0" sz="2000" spc="9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even</a:t>
            </a:r>
            <a:r>
              <a:rPr dirty="0" sz="2000" spc="8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more</a:t>
            </a:r>
            <a:r>
              <a:rPr dirty="0" sz="2000" spc="8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important</a:t>
            </a:r>
            <a:r>
              <a:rPr dirty="0" sz="2000" spc="8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if</a:t>
            </a:r>
            <a:r>
              <a:rPr dirty="0" sz="2000" spc="8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its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services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can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reach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students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where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are.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50422" y="750563"/>
            <a:ext cx="2735156" cy="4982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Georgia"/>
                <a:cs typeface="Georgia"/>
              </a:rPr>
              <a:t>BOU</a:t>
            </a:r>
            <a:r>
              <a:rPr dirty="0" sz="32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3200">
                <a:solidFill>
                  <a:srgbClr val="000000"/>
                </a:solidFill>
                <a:latin typeface="Georgia"/>
                <a:cs typeface="Georgia"/>
              </a:rPr>
              <a:t>Libraries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7266" y="1880202"/>
            <a:ext cx="7175394" cy="7115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University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services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are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provided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at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four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centres:</a:t>
            </a:r>
          </a:p>
          <a:p>
            <a:pPr marL="0" marR="0">
              <a:lnSpc>
                <a:spcPts val="2122"/>
              </a:lnSpc>
              <a:spcBef>
                <a:spcPts val="1057"/>
              </a:spcBef>
              <a:spcAft>
                <a:spcPts val="0"/>
              </a:spcAft>
            </a:pPr>
            <a:r>
              <a:rPr dirty="0" sz="1550">
                <a:solidFill>
                  <a:srgbClr val="5fcbef"/>
                </a:solidFill>
                <a:latin typeface="CCCDMC+Wingdings-Regular"/>
                <a:cs typeface="CCCDMC+Wingdings-Regular"/>
              </a:rPr>
              <a:t>Ø</a:t>
            </a:r>
            <a:r>
              <a:rPr dirty="0" sz="1550" spc="773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BOU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Francistown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Campus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7266" y="2687921"/>
            <a:ext cx="3083415" cy="307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fcbef"/>
                </a:solidFill>
                <a:latin typeface="CCCDMC+Wingdings-Regular"/>
                <a:cs typeface="CCCDMC+Wingdings-Regular"/>
              </a:rPr>
              <a:t>Ø</a:t>
            </a:r>
            <a:r>
              <a:rPr dirty="0" sz="1550" spc="773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BOU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Gaborone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Campus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7266" y="3091782"/>
            <a:ext cx="2506949" cy="307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fcbef"/>
                </a:solidFill>
                <a:latin typeface="CCCDMC+Wingdings-Regular"/>
                <a:cs typeface="CCCDMC+Wingdings-Regular"/>
              </a:rPr>
              <a:t>Ø</a:t>
            </a:r>
            <a:r>
              <a:rPr dirty="0" sz="1550" spc="773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BOU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Headquarters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7266" y="3495642"/>
            <a:ext cx="2614086" cy="307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fcbef"/>
                </a:solidFill>
                <a:latin typeface="CCCDMC+Wingdings-Regular"/>
                <a:cs typeface="CCCDMC+Wingdings-Regular"/>
              </a:rPr>
              <a:t>Ø</a:t>
            </a:r>
            <a:r>
              <a:rPr dirty="0" sz="1550" spc="773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BOU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Maun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Campus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7266" y="4303362"/>
            <a:ext cx="8471059" cy="597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1900" spc="37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University</a:t>
            </a:r>
            <a:r>
              <a:rPr dirty="0" sz="1900" spc="4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has</a:t>
            </a:r>
            <a:r>
              <a:rPr dirty="0" sz="1900" spc="3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arrangements</a:t>
            </a:r>
            <a:r>
              <a:rPr dirty="0" sz="1900" spc="7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1900" spc="27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provide</a:t>
            </a:r>
            <a:r>
              <a:rPr dirty="0" sz="1900" spc="52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1900" spc="4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services</a:t>
            </a:r>
            <a:r>
              <a:rPr dirty="0" sz="1900" spc="4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where</a:t>
            </a:r>
            <a:r>
              <a:rPr dirty="0" sz="1900" spc="4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it</a:t>
            </a:r>
            <a:r>
              <a:rPr dirty="0" sz="1900" spc="2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does</a:t>
            </a:r>
            <a:r>
              <a:rPr dirty="0" sz="1900" spc="3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not</a:t>
            </a:r>
          </a:p>
          <a:p>
            <a:pPr marL="0" marR="0">
              <a:lnSpc>
                <a:spcPts val="212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have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a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physical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library.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7266" y="5400642"/>
            <a:ext cx="8471468" cy="886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Palapye</a:t>
            </a:r>
            <a:r>
              <a:rPr dirty="0" sz="1900" spc="11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Campus</a:t>
            </a:r>
            <a:r>
              <a:rPr dirty="0" sz="1900" spc="12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Office</a:t>
            </a:r>
            <a:r>
              <a:rPr dirty="0" sz="1900" spc="6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has</a:t>
            </a:r>
            <a:r>
              <a:rPr dirty="0" sz="1900" spc="107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a</a:t>
            </a:r>
            <a:r>
              <a:rPr dirty="0" sz="1900" spc="1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small</a:t>
            </a:r>
            <a:r>
              <a:rPr dirty="0" sz="1900" spc="11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collection</a:t>
            </a:r>
            <a:r>
              <a:rPr dirty="0" sz="1900" spc="12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while</a:t>
            </a:r>
            <a:r>
              <a:rPr dirty="0" sz="1900" spc="115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Kang</a:t>
            </a:r>
            <a:r>
              <a:rPr dirty="0" sz="1900" spc="11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Campus</a:t>
            </a:r>
            <a:r>
              <a:rPr dirty="0" sz="1900" spc="12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accesses</a:t>
            </a:r>
          </a:p>
          <a:p>
            <a:pPr marL="0" marR="0">
              <a:lnSpc>
                <a:spcPts val="212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1900" spc="13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services</a:t>
            </a:r>
            <a:r>
              <a:rPr dirty="0" sz="1900" spc="13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at</a:t>
            </a:r>
            <a:r>
              <a:rPr dirty="0" sz="1900" spc="11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Botswana</a:t>
            </a:r>
            <a:r>
              <a:rPr dirty="0" sz="1900" spc="135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National</a:t>
            </a:r>
            <a:r>
              <a:rPr dirty="0" sz="1900" spc="144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1900" spc="14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Services</a:t>
            </a:r>
            <a:r>
              <a:rPr dirty="0" sz="1900" spc="127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Community</a:t>
            </a:r>
            <a:r>
              <a:rPr dirty="0" sz="1900" spc="144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1900" spc="14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as</a:t>
            </a:r>
          </a:p>
          <a:p>
            <a:pPr marL="0" marR="0">
              <a:lnSpc>
                <a:spcPts val="212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well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as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in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several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of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their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community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libraries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across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country</a:t>
            </a:r>
            <a:r>
              <a:rPr dirty="0" sz="1900" spc="-34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900">
                <a:solidFill>
                  <a:srgbClr val="404040"/>
                </a:solidFill>
                <a:latin typeface="QKBDLQ+ArialMT"/>
                <a:cs typeface="QKBDLQ+ArialMT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9685" y="756038"/>
            <a:ext cx="5737530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400" spc="2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07" y="1866281"/>
            <a:ext cx="5392903" cy="27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BOU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libraries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have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both</a:t>
            </a:r>
            <a:r>
              <a:rPr dirty="0" sz="1700" spc="46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print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non-print</a:t>
            </a:r>
            <a:r>
              <a:rPr dirty="0" sz="1700" spc="467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collection.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507" y="2457593"/>
            <a:ext cx="2698657" cy="5749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400" spc="794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print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collection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are:</a:t>
            </a:r>
          </a:p>
          <a:p>
            <a:pPr marL="0" marR="0">
              <a:lnSpc>
                <a:spcPts val="1899"/>
              </a:lnSpc>
              <a:spcBef>
                <a:spcPts val="428"/>
              </a:spcBef>
              <a:spcAft>
                <a:spcPts val="0"/>
              </a:spcAft>
            </a:pPr>
            <a:r>
              <a:rPr dirty="0" sz="14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400" spc="1401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Books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507" y="3048904"/>
            <a:ext cx="3179503" cy="5749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400" spc="1401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Newspapers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magazines</a:t>
            </a:r>
          </a:p>
          <a:p>
            <a:pPr marL="0" marR="0">
              <a:lnSpc>
                <a:spcPts val="1899"/>
              </a:lnSpc>
              <a:spcBef>
                <a:spcPts val="428"/>
              </a:spcBef>
              <a:spcAft>
                <a:spcPts val="0"/>
              </a:spcAft>
            </a:pPr>
            <a:r>
              <a:rPr dirty="0" sz="14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400" spc="1401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Reference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Collection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8507" y="3935872"/>
            <a:ext cx="5205688" cy="27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400" spc="794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non-print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collection(electronic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resources)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are: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8507" y="4252522"/>
            <a:ext cx="1247846" cy="27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400" spc="1401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E-books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8507" y="4574086"/>
            <a:ext cx="1595661" cy="600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400" spc="1401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E-journals</a:t>
            </a:r>
          </a:p>
          <a:p>
            <a:pPr marL="0" marR="0">
              <a:lnSpc>
                <a:spcPts val="1899"/>
              </a:lnSpc>
              <a:spcBef>
                <a:spcPts val="632"/>
              </a:spcBef>
              <a:spcAft>
                <a:spcPts val="0"/>
              </a:spcAft>
            </a:pPr>
            <a:r>
              <a:rPr dirty="0" sz="140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400" spc="1401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Audio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700">
                <a:solidFill>
                  <a:srgbClr val="404040"/>
                </a:solidFill>
                <a:latin typeface="QKBDLQ+ArialMT"/>
                <a:cs typeface="QKBDLQ+ArialMT"/>
              </a:rPr>
              <a:t>tapes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9684" y="745405"/>
            <a:ext cx="5737531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400" spc="2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0687" y="1968341"/>
            <a:ext cx="2430267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Circulation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desk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0687" y="2387441"/>
            <a:ext cx="7439908" cy="626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As</a:t>
            </a:r>
            <a:r>
              <a:rPr dirty="0" sz="2000" spc="18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you</a:t>
            </a:r>
            <a:r>
              <a:rPr dirty="0" sz="2000" spc="18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enter</a:t>
            </a:r>
            <a:r>
              <a:rPr dirty="0" sz="2000" spc="17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 spc="17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 spc="188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you</a:t>
            </a:r>
            <a:r>
              <a:rPr dirty="0" sz="2000" spc="183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will</a:t>
            </a:r>
            <a:r>
              <a:rPr dirty="0" sz="2000" spc="206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proceed</a:t>
            </a:r>
            <a:r>
              <a:rPr dirty="0" sz="2000" spc="18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2000" spc="17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 spc="179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circulation</a:t>
            </a:r>
            <a:r>
              <a:rPr dirty="0" sz="2000" spc="195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desk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where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you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can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do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following: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0687" y="3530441"/>
            <a:ext cx="3489665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Ø</a:t>
            </a:r>
            <a:r>
              <a:rPr dirty="0" sz="1650" spc="667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Register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new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member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0687" y="3949541"/>
            <a:ext cx="6749752" cy="1160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Ø</a:t>
            </a:r>
            <a:r>
              <a:rPr dirty="0" sz="1650" spc="667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Check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out</a:t>
            </a:r>
            <a:r>
              <a:rPr dirty="0" sz="2000" spc="551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return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materials</a:t>
            </a:r>
          </a:p>
          <a:p>
            <a:pPr marL="0" marR="0">
              <a:lnSpc>
                <a:spcPts val="2234"/>
              </a:lnSpc>
              <a:spcBef>
                <a:spcPts val="1065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Ø</a:t>
            </a:r>
            <a:r>
              <a:rPr dirty="0" sz="1650" spc="667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Request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for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assistance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guidance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other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resources</a:t>
            </a:r>
          </a:p>
          <a:p>
            <a:pPr marL="0" marR="0">
              <a:lnSpc>
                <a:spcPts val="2234"/>
              </a:lnSpc>
              <a:spcBef>
                <a:spcPts val="1065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Ø</a:t>
            </a:r>
            <a:r>
              <a:rPr dirty="0" sz="1650" spc="667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Pay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for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your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fines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0687" y="5206841"/>
            <a:ext cx="326385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Ø</a:t>
            </a:r>
            <a:r>
              <a:rPr dirty="0" sz="1650" spc="667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Reserve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materials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9685" y="745405"/>
            <a:ext cx="5737530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400" spc="2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07" y="1657497"/>
            <a:ext cx="2430267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650" spc="509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Circulation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desk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507" y="2076597"/>
            <a:ext cx="634436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You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can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check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out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books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circulation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desk.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507" y="2495697"/>
            <a:ext cx="9584683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EECPEI+Wingdings3"/>
                <a:cs typeface="EECPEI+Wingdings3"/>
              </a:rPr>
              <a:t></a:t>
            </a:r>
            <a:r>
              <a:rPr dirty="0" sz="1650" spc="52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Graduate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students,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Post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graduate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students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and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tutors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can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check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out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6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books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2248" y="2800497"/>
            <a:ext cx="70281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time.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8507" y="3219597"/>
            <a:ext cx="5831246" cy="740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EECPEI+Wingdings3"/>
                <a:cs typeface="EECPEI+Wingdings3"/>
              </a:rPr>
              <a:t></a:t>
            </a:r>
            <a:r>
              <a:rPr dirty="0" sz="1650" spc="52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Other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students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can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check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out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4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books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time.</a:t>
            </a:r>
          </a:p>
          <a:p>
            <a:pPr marL="0" marR="0">
              <a:lnSpc>
                <a:spcPts val="2234"/>
              </a:lnSpc>
              <a:spcBef>
                <a:spcPts val="1065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EECPEI+Wingdings3"/>
                <a:cs typeface="EECPEI+Wingdings3"/>
              </a:rPr>
              <a:t></a:t>
            </a:r>
            <a:r>
              <a:rPr dirty="0" sz="1650" spc="52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loan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period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4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weeks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for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all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8507" y="4057797"/>
            <a:ext cx="7878230" cy="740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EECPEI+Wingdings3"/>
                <a:cs typeface="EECPEI+Wingdings3"/>
              </a:rPr>
              <a:t></a:t>
            </a:r>
            <a:r>
              <a:rPr dirty="0" sz="1650" spc="52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charge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of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P1.00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per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day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per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book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is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charged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for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overdue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books.</a:t>
            </a:r>
          </a:p>
          <a:p>
            <a:pPr marL="0" marR="0">
              <a:lnSpc>
                <a:spcPts val="2234"/>
              </a:lnSpc>
              <a:spcBef>
                <a:spcPts val="1065"/>
              </a:spcBef>
              <a:spcAft>
                <a:spcPts val="0"/>
              </a:spcAft>
            </a:pPr>
            <a:r>
              <a:rPr dirty="0" sz="1650">
                <a:solidFill>
                  <a:srgbClr val="5fcbef"/>
                </a:solidFill>
                <a:latin typeface="EECPEI+Wingdings3"/>
                <a:cs typeface="EECPEI+Wingdings3"/>
              </a:rPr>
              <a:t></a:t>
            </a:r>
            <a:r>
              <a:rPr dirty="0" sz="1650" spc="52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Lost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books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are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paid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for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(cost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price+25%).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50422" y="689982"/>
            <a:ext cx="5268796" cy="355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200" spc="15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200" spc="-15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07" y="1704345"/>
            <a:ext cx="1630058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400" spc="794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404040"/>
                </a:solidFill>
                <a:latin typeface="RNCGPV+Arial-BoldMT"/>
                <a:cs typeface="RNCGPV+Arial-BoldMT"/>
              </a:rPr>
              <a:t>E-resources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507" y="2135637"/>
            <a:ext cx="5630167" cy="597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Library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subscribes/or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has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access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to</a:t>
            </a:r>
            <a:r>
              <a:rPr dirty="0" sz="1600" spc="442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the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following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404040"/>
                </a:solidFill>
                <a:latin typeface="QKBDLQ+ArialMT"/>
                <a:cs typeface="QKBDLQ+ArialMT"/>
              </a:rPr>
              <a:t>databases:</a:t>
            </a:r>
          </a:p>
          <a:p>
            <a:pPr marL="404987" marR="0">
              <a:lnSpc>
                <a:spcPts val="1787"/>
              </a:lnSpc>
              <a:spcBef>
                <a:spcPts val="830"/>
              </a:spcBef>
              <a:spcAft>
                <a:spcPts val="0"/>
              </a:spcAft>
            </a:pPr>
            <a:r>
              <a:rPr dirty="0" sz="13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350" spc="103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EBSCOhost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3495" y="2777507"/>
            <a:ext cx="197425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350" spc="103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ProQuest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Central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3495" y="3086879"/>
            <a:ext cx="3046741" cy="574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350" spc="103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Ebrary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–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Academic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Complete</a:t>
            </a:r>
          </a:p>
          <a:p>
            <a:pPr marL="0" marR="0">
              <a:lnSpc>
                <a:spcPts val="1787"/>
              </a:lnSpc>
              <a:spcBef>
                <a:spcPts val="648"/>
              </a:spcBef>
              <a:spcAft>
                <a:spcPts val="0"/>
              </a:spcAft>
            </a:pPr>
            <a:r>
              <a:rPr dirty="0" sz="13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350" spc="103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JSTOR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33495" y="3705624"/>
            <a:ext cx="154526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350" spc="103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IMF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eLibrary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3495" y="4014996"/>
            <a:ext cx="2889261" cy="119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350" spc="103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Cambridge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university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Press</a:t>
            </a:r>
          </a:p>
          <a:p>
            <a:pPr marL="0" marR="0">
              <a:lnSpc>
                <a:spcPts val="1787"/>
              </a:lnSpc>
              <a:spcBef>
                <a:spcPts val="648"/>
              </a:spcBef>
              <a:spcAft>
                <a:spcPts val="0"/>
              </a:spcAft>
            </a:pPr>
            <a:r>
              <a:rPr dirty="0" sz="13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350" spc="103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African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Digital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Library</a:t>
            </a:r>
          </a:p>
          <a:p>
            <a:pPr marL="0" marR="0">
              <a:lnSpc>
                <a:spcPts val="1787"/>
              </a:lnSpc>
              <a:spcBef>
                <a:spcPts val="698"/>
              </a:spcBef>
              <a:spcAft>
                <a:spcPts val="0"/>
              </a:spcAft>
            </a:pPr>
            <a:r>
              <a:rPr dirty="0" sz="13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350" spc="103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Commonwealth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of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Learning</a:t>
            </a:r>
          </a:p>
          <a:p>
            <a:pPr marL="0" marR="0">
              <a:lnSpc>
                <a:spcPts val="1787"/>
              </a:lnSpc>
              <a:spcBef>
                <a:spcPts val="648"/>
              </a:spcBef>
              <a:spcAft>
                <a:spcPts val="0"/>
              </a:spcAft>
            </a:pPr>
            <a:r>
              <a:rPr dirty="0" sz="13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350" spc="1038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QKBDLQ+ArialMT"/>
                <a:cs typeface="QKBDLQ+ArialMT"/>
              </a:rPr>
              <a:t>Aluka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8507" y="5351278"/>
            <a:ext cx="463275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</a:t>
            </a:r>
            <a:r>
              <a:rPr dirty="0" sz="1600" spc="42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1600" spc="41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http://www.bou.ac.bw/index.php/eresources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50422" y="689982"/>
            <a:ext cx="5268795" cy="355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200" spc="15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200" spc="-15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07" y="1708339"/>
            <a:ext cx="3802583" cy="27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404040"/>
                </a:solidFill>
                <a:latin typeface="RNCGPV+Arial-BoldMT"/>
                <a:cs typeface="RNCGPV+Arial-BoldMT"/>
              </a:rPr>
              <a:t>OPEN</a:t>
            </a:r>
            <a:r>
              <a:rPr dirty="0" sz="1700" spc="15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700" b="1">
                <a:solidFill>
                  <a:srgbClr val="404040"/>
                </a:solidFill>
                <a:latin typeface="RNCGPV+Arial-BoldMT"/>
                <a:cs typeface="RNCGPV+Arial-BoldMT"/>
              </a:rPr>
              <a:t>EDUCATIONAL</a:t>
            </a:r>
            <a:r>
              <a:rPr dirty="0" sz="1700" spc="-154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1700" b="1">
                <a:solidFill>
                  <a:srgbClr val="404040"/>
                </a:solidFill>
                <a:latin typeface="RNCGPV+Arial-BoldMT"/>
                <a:cs typeface="RNCGPV+Arial-BoldMT"/>
              </a:rPr>
              <a:t>RESOURCES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507" y="2610547"/>
            <a:ext cx="1835742" cy="27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33162" y="2610547"/>
            <a:ext cx="1630889" cy="27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8507" y="3061651"/>
            <a:ext cx="4292898" cy="1181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Directory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700" spc="44" u="sng">
                <a:solidFill>
                  <a:srgbClr val="3fcde7"/>
                </a:solidFill>
                <a:latin typeface="QKBDLQ+ArialMT"/>
                <a:cs typeface="QKBDL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Journals</a:t>
            </a:r>
          </a:p>
          <a:p>
            <a:pPr marL="0" marR="0">
              <a:lnSpc>
                <a:spcPts val="1899"/>
              </a:lnSpc>
              <a:spcBef>
                <a:spcPts val="1652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Directory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700" spc="44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Books:</a:t>
            </a:r>
            <a:r>
              <a:rPr dirty="0" sz="1700" spc="45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DOAB</a:t>
            </a:r>
          </a:p>
          <a:p>
            <a:pPr marL="0" marR="0">
              <a:lnSpc>
                <a:spcPts val="1899"/>
              </a:lnSpc>
              <a:spcBef>
                <a:spcPts val="1602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Oapen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33162" y="3061651"/>
            <a:ext cx="2614925" cy="1181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</a:t>
            </a:r>
          </a:p>
          <a:p>
            <a:pPr marL="0" marR="0">
              <a:lnSpc>
                <a:spcPts val="1899"/>
              </a:lnSpc>
              <a:spcBef>
                <a:spcPts val="1652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Milne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Textbook</a:t>
            </a:r>
            <a:r>
              <a:rPr dirty="0" sz="1700">
                <a:solidFill>
                  <a:srgbClr val="3fcde7"/>
                </a:solidFill>
                <a:latin typeface="QKBDLQ+ArialMT"/>
                <a:cs typeface="QKBDLQ+ArialM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</a:p>
          <a:p>
            <a:pPr marL="0" marR="0">
              <a:lnSpc>
                <a:spcPts val="1899"/>
              </a:lnSpc>
              <a:spcBef>
                <a:spcPts val="1602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Openstax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8507" y="4414963"/>
            <a:ext cx="6060529" cy="27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Theses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Dissertations-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OATD</a:t>
            </a:r>
            <a:r>
              <a:rPr dirty="0" sz="1700" spc="1043">
                <a:solidFill>
                  <a:srgbClr val="3fcde7"/>
                </a:solidFill>
                <a:latin typeface="QKBDLQ+ArialMT"/>
                <a:cs typeface="QKBDLQ+ArialM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Merlot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8507" y="4866067"/>
            <a:ext cx="3021932" cy="27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Library-Africa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33162" y="4866067"/>
            <a:ext cx="2459261" cy="730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Cuny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</a:p>
          <a:p>
            <a:pPr marL="0" marR="0">
              <a:lnSpc>
                <a:spcPts val="1899"/>
              </a:lnSpc>
              <a:spcBef>
                <a:spcPts val="1652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Textboo</a:t>
            </a:r>
            <a:r>
              <a:rPr dirty="0" sz="1700">
                <a:solidFill>
                  <a:srgbClr val="3fcde7"/>
                </a:solidFill>
                <a:latin typeface="QKBDLQ+ArialMT"/>
                <a:cs typeface="QKBDLQ+ArialM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28507" y="5317171"/>
            <a:ext cx="4330036" cy="27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5fcbef"/>
                </a:solidFill>
                <a:latin typeface="CCCDMC+Wingdings-Regular"/>
                <a:cs typeface="CCCDMC+Wingdings-Regular"/>
              </a:rPr>
              <a:t>q</a:t>
            </a:r>
            <a:r>
              <a:rPr dirty="0" sz="1500" spc="68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Commonwealth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700" spc="44" u="sng">
                <a:solidFill>
                  <a:srgbClr val="3fcde7"/>
                </a:solidFill>
                <a:latin typeface="QKBDLQ+ArialMT"/>
                <a:cs typeface="QKBDLQ+ArialM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dirty="0" sz="1700" spc="46" u="sng">
                <a:solidFill>
                  <a:srgbClr val="3fcde7"/>
                </a:solidFill>
                <a:latin typeface="QKBDLQ+ArialMT"/>
                <a:cs typeface="QKBDLQ+ArialM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700" u="sng">
                <a:solidFill>
                  <a:srgbClr val="3fcde7"/>
                </a:solidFill>
                <a:latin typeface="QKBDLQ+ArialMT"/>
                <a:cs typeface="QKBDLQ+ArialM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(COL)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795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50422" y="689982"/>
            <a:ext cx="5268795" cy="355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Library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Collections,</a:t>
            </a:r>
            <a:r>
              <a:rPr dirty="0" sz="2200" spc="15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Resources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&amp;</a:t>
            </a:r>
            <a:r>
              <a:rPr dirty="0" sz="2200" spc="-15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200">
                <a:solidFill>
                  <a:srgbClr val="000000"/>
                </a:solidFill>
                <a:latin typeface="Georgia"/>
                <a:cs typeface="Georgia"/>
              </a:rPr>
              <a:t>facilities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07" y="1767982"/>
            <a:ext cx="325350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Other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online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services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RNCGPV+Arial-BoldMT"/>
                <a:cs typeface="RNCGPV+Arial-BoldMT"/>
              </a:rPr>
              <a:t>are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507" y="2339482"/>
            <a:ext cx="2149855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750" spc="1153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Learning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portal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507" y="2910982"/>
            <a:ext cx="221966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750" spc="1153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E-mail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requests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8507" y="3482482"/>
            <a:ext cx="193776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750" spc="1153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Ask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Librarian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8507" y="4053982"/>
            <a:ext cx="9883435" cy="89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750" spc="1153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Various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Online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tutorials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that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will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be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made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available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through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various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online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 </a:t>
            </a:r>
            <a:r>
              <a:rPr dirty="0" sz="2000">
                <a:solidFill>
                  <a:srgbClr val="404040"/>
                </a:solidFill>
                <a:latin typeface="QKBDLQ+ArialMT"/>
                <a:cs typeface="QKBDLQ+ArialMT"/>
              </a:rPr>
              <a:t>platforms.</a:t>
            </a:r>
          </a:p>
          <a:p>
            <a:pPr marL="0" marR="0">
              <a:lnSpc>
                <a:spcPts val="2234"/>
              </a:lnSpc>
              <a:spcBef>
                <a:spcPts val="2265"/>
              </a:spcBef>
              <a:spcAft>
                <a:spcPts val="0"/>
              </a:spcAft>
            </a:pPr>
            <a:r>
              <a:rPr dirty="0" sz="1750">
                <a:solidFill>
                  <a:srgbClr val="5fcbef"/>
                </a:solidFill>
                <a:latin typeface="CCCDMC+Wingdings-Regular"/>
                <a:cs typeface="CCCDMC+Wingdings-Regular"/>
              </a:rPr>
              <a:t>§</a:t>
            </a:r>
            <a:r>
              <a:rPr dirty="0" sz="1750" spc="1153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Visist</a:t>
            </a:r>
            <a:r>
              <a:rPr dirty="0" sz="2000" spc="52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dirty="0" sz="2000" spc="52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3fcde7"/>
                </a:solidFill>
                <a:latin typeface="QKBDLQ+ArialMT"/>
                <a:cs typeface="QKBDLQ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http://www.bou.ac.bw/index.php/eresources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2023-08-27T14:42:02-05:00</dcterms:modified>
</cp:coreProperties>
</file>